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4"/>
    <p:sldMasterId id="2147483691" r:id="rId5"/>
    <p:sldMasterId id="2147483684" r:id="rId6"/>
    <p:sldMasterId id="2147483686" r:id="rId7"/>
    <p:sldMasterId id="2147483701" r:id="rId8"/>
  </p:sldMasterIdLst>
  <p:notesMasterIdLst>
    <p:notesMasterId r:id="rId43"/>
  </p:notesMasterIdLst>
  <p:sldIdLst>
    <p:sldId id="348" r:id="rId9"/>
    <p:sldId id="265" r:id="rId10"/>
    <p:sldId id="523" r:id="rId11"/>
    <p:sldId id="534" r:id="rId12"/>
    <p:sldId id="535" r:id="rId13"/>
    <p:sldId id="593" r:id="rId14"/>
    <p:sldId id="594" r:id="rId15"/>
    <p:sldId id="527" r:id="rId16"/>
    <p:sldId id="591" r:id="rId17"/>
    <p:sldId id="529" r:id="rId18"/>
    <p:sldId id="557" r:id="rId19"/>
    <p:sldId id="560" r:id="rId20"/>
    <p:sldId id="569" r:id="rId21"/>
    <p:sldId id="570" r:id="rId22"/>
    <p:sldId id="571" r:id="rId23"/>
    <p:sldId id="572" r:id="rId24"/>
    <p:sldId id="578" r:id="rId25"/>
    <p:sldId id="579" r:id="rId26"/>
    <p:sldId id="595" r:id="rId27"/>
    <p:sldId id="606" r:id="rId28"/>
    <p:sldId id="596" r:id="rId29"/>
    <p:sldId id="597" r:id="rId30"/>
    <p:sldId id="598" r:id="rId31"/>
    <p:sldId id="599" r:id="rId32"/>
    <p:sldId id="600" r:id="rId33"/>
    <p:sldId id="601" r:id="rId34"/>
    <p:sldId id="602" r:id="rId35"/>
    <p:sldId id="603" r:id="rId36"/>
    <p:sldId id="605" r:id="rId37"/>
    <p:sldId id="260" r:id="rId38"/>
    <p:sldId id="538" r:id="rId39"/>
    <p:sldId id="539" r:id="rId40"/>
    <p:sldId id="585" r:id="rId41"/>
    <p:sldId id="588"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0F044BB6-091E-488D-98E8-5E8736E5D377}">
          <p14:sldIdLst>
            <p14:sldId id="348"/>
            <p14:sldId id="265"/>
            <p14:sldId id="523"/>
            <p14:sldId id="534"/>
            <p14:sldId id="535"/>
            <p14:sldId id="593"/>
            <p14:sldId id="594"/>
            <p14:sldId id="527"/>
            <p14:sldId id="591"/>
            <p14:sldId id="529"/>
            <p14:sldId id="557"/>
            <p14:sldId id="560"/>
            <p14:sldId id="569"/>
            <p14:sldId id="570"/>
            <p14:sldId id="571"/>
            <p14:sldId id="572"/>
            <p14:sldId id="578"/>
            <p14:sldId id="579"/>
            <p14:sldId id="595"/>
            <p14:sldId id="606"/>
            <p14:sldId id="596"/>
            <p14:sldId id="597"/>
            <p14:sldId id="598"/>
            <p14:sldId id="599"/>
            <p14:sldId id="600"/>
            <p14:sldId id="601"/>
            <p14:sldId id="602"/>
            <p14:sldId id="603"/>
            <p14:sldId id="605"/>
            <p14:sldId id="260"/>
          </p14:sldIdLst>
        </p14:section>
        <p14:section name="Appendix: Image Descriptions for Unsighted Students" id="{0D14299D-276B-4D67-A679-57294E774EA8}">
          <p14:sldIdLst>
            <p14:sldId id="538"/>
            <p14:sldId id="539"/>
            <p14:sldId id="585"/>
            <p14:sldId id="588"/>
          </p14:sldIdLst>
        </p14:section>
      </p14:sectionLst>
    </p:ext>
    <p:ext uri="{EFAFB233-063F-42B5-8137-9DF3F51BA10A}">
      <p15:sldGuideLst xmlns:p15="http://schemas.microsoft.com/office/powerpoint/2012/main">
        <p15:guide id="2" pos="3264" userDrawn="1">
          <p15:clr>
            <a:srgbClr val="A4A3A4"/>
          </p15:clr>
        </p15:guide>
        <p15:guide id="3" orient="horz" pos="2256" userDrawn="1">
          <p15:clr>
            <a:srgbClr val="A4A3A4"/>
          </p15:clr>
        </p15:guide>
        <p15:guide id="4" pos="56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poren, Laura" initials="CL" lastIdx="4" clrIdx="0">
    <p:extLst>
      <p:ext uri="{19B8F6BF-5375-455C-9EA6-DF929625EA0E}">
        <p15:presenceInfo xmlns:p15="http://schemas.microsoft.com/office/powerpoint/2012/main" userId="S-1-5-21-1645522239-1123561945-839522115-1006658" providerId="AD"/>
      </p:ext>
    </p:extLst>
  </p:cmAuthor>
  <p:cmAuthor id="2" name="Ciporen, Laura" initials="CL [2]" lastIdx="2" clrIdx="1">
    <p:extLst>
      <p:ext uri="{19B8F6BF-5375-455C-9EA6-DF929625EA0E}">
        <p15:presenceInfo xmlns:p15="http://schemas.microsoft.com/office/powerpoint/2012/main" userId="S::laura.ciporen@mheducation.com::567f631f-0624-4179-9d16-569ddce48823" providerId="AD"/>
      </p:ext>
    </p:extLst>
  </p:cmAuthor>
  <p:cmAuthor id="3" name="Ashtami Devi" initials="AD" lastIdx="1" clrIdx="2">
    <p:extLst>
      <p:ext uri="{19B8F6BF-5375-455C-9EA6-DF929625EA0E}">
        <p15:presenceInfo xmlns:p15="http://schemas.microsoft.com/office/powerpoint/2012/main" userId="S::AshtamiDevi@ansrsource.com::0d75cd0c-6b8c-41a7-8abb-d63de7b8d1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A23"/>
    <a:srgbClr val="9F2241"/>
    <a:srgbClr val="625D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74" autoAdjust="0"/>
    <p:restoredTop sz="94249" autoAdjust="0"/>
  </p:normalViewPr>
  <p:slideViewPr>
    <p:cSldViewPr snapToGrid="0" showGuides="1">
      <p:cViewPr varScale="1">
        <p:scale>
          <a:sx n="62" d="100"/>
          <a:sy n="62" d="100"/>
        </p:scale>
        <p:origin x="1228" y="56"/>
      </p:cViewPr>
      <p:guideLst>
        <p:guide pos="3264"/>
        <p:guide orient="horz" pos="2256"/>
        <p:guide pos="56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66" d="100"/>
          <a:sy n="66" d="100"/>
        </p:scale>
        <p:origin x="3252"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E60DCC-128E-4C08-ADC2-ECECEA6A3686}" type="datetimeFigureOut">
              <a:rPr lang="en-IN" smtClean="0"/>
              <a:t>16-12-2020</a:t>
            </a:fld>
            <a:endParaRPr lang="en-IN"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FD997-A431-43E6-AAB1-1863BACAEEBE}" type="slidenum">
              <a:rPr lang="en-IN" smtClean="0"/>
              <a:t>‹#›</a:t>
            </a:fld>
            <a:endParaRPr lang="en-IN" dirty="0"/>
          </a:p>
        </p:txBody>
      </p:sp>
    </p:spTree>
    <p:extLst>
      <p:ext uri="{BB962C8B-B14F-4D97-AF65-F5344CB8AC3E}">
        <p14:creationId xmlns:p14="http://schemas.microsoft.com/office/powerpoint/2010/main" val="2654944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W/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346105" y="2099014"/>
            <a:ext cx="3863458" cy="3863458"/>
            <a:chOff x="331115" y="2099014"/>
            <a:chExt cx="3863458" cy="3863458"/>
          </a:xfrm>
        </p:grpSpPr>
        <p:sp>
          <p:nvSpPr>
            <p:cNvPr id="13" name="Rectangle 12">
              <a:extLst>
                <a:ext uri="{FF2B5EF4-FFF2-40B4-BE49-F238E27FC236}">
                  <a16:creationId xmlns:a16="http://schemas.microsoft.com/office/drawing/2014/main" id="{FD9DDEA9-6897-2B48-BA6A-9075880AA615}"/>
                </a:ext>
              </a:extLst>
            </p:cNvPr>
            <p:cNvSpPr/>
            <p:nvPr userDrawn="1"/>
          </p:nvSpPr>
          <p:spPr>
            <a:xfrm>
              <a:off x="331115" y="2099014"/>
              <a:ext cx="3863458" cy="386345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52AD1ADE-6D88-5C48-9EEF-7E081C733011}"/>
                </a:ext>
              </a:extLst>
            </p:cNvPr>
            <p:cNvSpPr/>
            <p:nvPr userDrawn="1"/>
          </p:nvSpPr>
          <p:spPr>
            <a:xfrm>
              <a:off x="467612" y="2368353"/>
              <a:ext cx="3457621" cy="3457621"/>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599258" y="2898475"/>
              <a:ext cx="2793799" cy="2792652"/>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p:ph type="ctrTitle" hasCustomPrompt="1"/>
          </p:nvPr>
        </p:nvSpPr>
        <p:spPr>
          <a:xfrm>
            <a:off x="621792" y="3140014"/>
            <a:ext cx="2788920" cy="1157665"/>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p:ph type="subTitle" idx="1" hasCustomPrompt="1"/>
          </p:nvPr>
        </p:nvSpPr>
        <p:spPr>
          <a:xfrm>
            <a:off x="621792" y="4261103"/>
            <a:ext cx="2788920" cy="612821"/>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p:ph type="body" sz="quarter" idx="10" hasCustomPrompt="1"/>
          </p:nvPr>
        </p:nvSpPr>
        <p:spPr>
          <a:xfrm>
            <a:off x="621792" y="5093208"/>
            <a:ext cx="2788920" cy="576185"/>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12" name="Text Placeholder">
            <a:extLst>
              <a:ext uri="{FF2B5EF4-FFF2-40B4-BE49-F238E27FC236}">
                <a16:creationId xmlns:a16="http://schemas.microsoft.com/office/drawing/2014/main" id="{3AD8F1BF-32B7-4D5D-ABB4-74EE9FBC782E}"/>
              </a:ext>
            </a:extLst>
          </p:cNvPr>
          <p:cNvSpPr txBox="1">
            <a:spLocks/>
          </p:cNvSpPr>
          <p:nvPr userDrawn="1"/>
        </p:nvSpPr>
        <p:spPr>
          <a:xfrm>
            <a:off x="415762" y="6498157"/>
            <a:ext cx="8312475" cy="338555"/>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kern="1200" baseline="0">
                <a:solidFill>
                  <a:schemeClr val="bg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400" kern="1200">
                <a:solidFill>
                  <a:schemeClr val="bg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400" kern="1200">
                <a:solidFill>
                  <a:schemeClr val="bg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bg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00" b="0" dirty="0">
                <a:solidFill>
                  <a:schemeClr val="tx1">
                    <a:lumMod val="50000"/>
                    <a:lumOff val="50000"/>
                  </a:schemeClr>
                </a:solidFill>
              </a:rPr>
              <a:t>Extra Text</a:t>
            </a:r>
          </a:p>
        </p:txBody>
      </p:sp>
      <p:sp>
        <p:nvSpPr>
          <p:cNvPr id="16" name="Short Copyright">
            <a:extLst>
              <a:ext uri="{FF2B5EF4-FFF2-40B4-BE49-F238E27FC236}">
                <a16:creationId xmlns:a16="http://schemas.microsoft.com/office/drawing/2014/main" id="{1B574F64-B12A-4EAF-BCE4-2F79C3F077D4}"/>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spTree>
    <p:extLst>
      <p:ext uri="{BB962C8B-B14F-4D97-AF65-F5344CB8AC3E}">
        <p14:creationId xmlns:p14="http://schemas.microsoft.com/office/powerpoint/2010/main" val="1001655917"/>
      </p:ext>
    </p:extLst>
  </p:cSld>
  <p:clrMapOvr>
    <a:masterClrMapping/>
  </p:clrMapOvr>
  <p:extLst>
    <p:ext uri="{DCECCB84-F9BA-43D5-87BE-67443E8EF086}">
      <p15:sldGuideLst xmlns:p15="http://schemas.microsoft.com/office/powerpoint/2012/main">
        <p15:guide id="1" orient="horz" pos="957">
          <p15:clr>
            <a:srgbClr val="FBAE40"/>
          </p15:clr>
        </p15:guide>
        <p15:guide id="2" orient="horz" pos="4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422933013"/>
      </p:ext>
    </p:extLst>
  </p:cSld>
  <p:clrMapOvr>
    <a:masterClrMapping/>
  </p:clrMapOvr>
  <p:extLst>
    <p:ext uri="{DCECCB84-F9BA-43D5-87BE-67443E8EF086}">
      <p15:sldGuideLst xmlns:p15="http://schemas.microsoft.com/office/powerpoint/2012/main">
        <p15:guide id="1" orient="horz" pos="2592" userDrawn="1">
          <p15:clr>
            <a:srgbClr val="FBAE40"/>
          </p15:clr>
        </p15:guide>
        <p15:guide id="2" orient="horz" pos="273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
        <p:nvSpPr>
          <p:cNvPr id="8" name="Table Placeholder 7">
            <a:extLst>
              <a:ext uri="{FF2B5EF4-FFF2-40B4-BE49-F238E27FC236}">
                <a16:creationId xmlns:a16="http://schemas.microsoft.com/office/drawing/2014/main" id="{745577DC-10B5-4FD4-A221-58A04779DB9C}"/>
              </a:ext>
            </a:extLst>
          </p:cNvPr>
          <p:cNvSpPr>
            <a:spLocks noGrp="1"/>
          </p:cNvSpPr>
          <p:nvPr>
            <p:ph type="tbl" sz="quarter" idx="15"/>
          </p:nvPr>
        </p:nvSpPr>
        <p:spPr>
          <a:xfrm>
            <a:off x="457200" y="1301750"/>
            <a:ext cx="8458200" cy="2701925"/>
          </a:xfrm>
        </p:spPr>
        <p:txBody>
          <a:bodyPr/>
          <a:lstStyle/>
          <a:p>
            <a:endParaRPr lang="en-US" dirty="0"/>
          </a:p>
        </p:txBody>
      </p:sp>
    </p:spTree>
    <p:extLst>
      <p:ext uri="{BB962C8B-B14F-4D97-AF65-F5344CB8AC3E}">
        <p14:creationId xmlns:p14="http://schemas.microsoft.com/office/powerpoint/2010/main" val="3955816546"/>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
        <p:nvSpPr>
          <p:cNvPr id="5" name="Picture Placeholder 4">
            <a:extLst>
              <a:ext uri="{FF2B5EF4-FFF2-40B4-BE49-F238E27FC236}">
                <a16:creationId xmlns:a16="http://schemas.microsoft.com/office/drawing/2014/main" id="{D940EDC0-6D3B-4F56-893D-1D5B55749852}"/>
              </a:ext>
            </a:extLst>
          </p:cNvPr>
          <p:cNvSpPr>
            <a:spLocks noGrp="1"/>
          </p:cNvSpPr>
          <p:nvPr>
            <p:ph type="pic" sz="quarter" idx="15"/>
          </p:nvPr>
        </p:nvSpPr>
        <p:spPr>
          <a:xfrm>
            <a:off x="342900" y="1306513"/>
            <a:ext cx="8458200" cy="2698750"/>
          </a:xfrm>
        </p:spPr>
        <p:txBody>
          <a:bodyPr/>
          <a:lstStyle/>
          <a:p>
            <a:endParaRPr lang="en-US" dirty="0"/>
          </a:p>
        </p:txBody>
      </p:sp>
    </p:spTree>
    <p:extLst>
      <p:ext uri="{BB962C8B-B14F-4D97-AF65-F5344CB8AC3E}">
        <p14:creationId xmlns:p14="http://schemas.microsoft.com/office/powerpoint/2010/main" val="85734313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5421881" y="1347886"/>
            <a:ext cx="3204531" cy="4653612"/>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
        <p:nvSpPr>
          <p:cNvPr id="5" name="Picture Placeholder 4">
            <a:extLst>
              <a:ext uri="{FF2B5EF4-FFF2-40B4-BE49-F238E27FC236}">
                <a16:creationId xmlns:a16="http://schemas.microsoft.com/office/drawing/2014/main" id="{D940EDC0-6D3B-4F56-893D-1D5B55749852}"/>
              </a:ext>
            </a:extLst>
          </p:cNvPr>
          <p:cNvSpPr>
            <a:spLocks noGrp="1"/>
          </p:cNvSpPr>
          <p:nvPr>
            <p:ph type="pic" sz="quarter" idx="15"/>
          </p:nvPr>
        </p:nvSpPr>
        <p:spPr>
          <a:xfrm>
            <a:off x="342900" y="1306513"/>
            <a:ext cx="4229100" cy="4653612"/>
          </a:xfrm>
        </p:spPr>
        <p:txBody>
          <a:bodyPr/>
          <a:lstStyle/>
          <a:p>
            <a:endParaRPr lang="en-US" dirty="0"/>
          </a:p>
        </p:txBody>
      </p:sp>
    </p:spTree>
    <p:extLst>
      <p:ext uri="{BB962C8B-B14F-4D97-AF65-F5344CB8AC3E}">
        <p14:creationId xmlns:p14="http://schemas.microsoft.com/office/powerpoint/2010/main" val="1891565913"/>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5" name="Picture Placeholder 4">
            <a:extLst>
              <a:ext uri="{FF2B5EF4-FFF2-40B4-BE49-F238E27FC236}">
                <a16:creationId xmlns:a16="http://schemas.microsoft.com/office/drawing/2014/main" id="{D940EDC0-6D3B-4F56-893D-1D5B55749852}"/>
              </a:ext>
            </a:extLst>
          </p:cNvPr>
          <p:cNvSpPr>
            <a:spLocks noGrp="1"/>
          </p:cNvSpPr>
          <p:nvPr>
            <p:ph type="pic" sz="quarter" idx="15"/>
          </p:nvPr>
        </p:nvSpPr>
        <p:spPr>
          <a:xfrm>
            <a:off x="342900" y="1306513"/>
            <a:ext cx="8458200" cy="4444292"/>
          </a:xfrm>
        </p:spPr>
        <p:txBody>
          <a:bodyPr/>
          <a:lstStyle/>
          <a:p>
            <a:endParaRPr lang="en-US" dirty="0"/>
          </a:p>
        </p:txBody>
      </p:sp>
    </p:spTree>
    <p:extLst>
      <p:ext uri="{BB962C8B-B14F-4D97-AF65-F5344CB8AC3E}">
        <p14:creationId xmlns:p14="http://schemas.microsoft.com/office/powerpoint/2010/main" val="322816050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839816"/>
            <a:ext cx="4076700" cy="4408583"/>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839816"/>
            <a:ext cx="4076700" cy="4408584"/>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
        <p:nvSpPr>
          <p:cNvPr id="8" name="Content Placeholder 1">
            <a:extLst>
              <a:ext uri="{FF2B5EF4-FFF2-40B4-BE49-F238E27FC236}">
                <a16:creationId xmlns:a16="http://schemas.microsoft.com/office/drawing/2014/main" id="{3C1B1A77-D8C3-4866-A1AC-398E59769236}"/>
              </a:ext>
            </a:extLst>
          </p:cNvPr>
          <p:cNvSpPr>
            <a:spLocks noGrp="1"/>
          </p:cNvSpPr>
          <p:nvPr>
            <p:ph sz="quarter" idx="15" hasCustomPrompt="1"/>
          </p:nvPr>
        </p:nvSpPr>
        <p:spPr>
          <a:xfrm>
            <a:off x="381000" y="1105709"/>
            <a:ext cx="8458200" cy="564244"/>
          </a:xfrm>
          <a:prstGeom prst="rect">
            <a:avLst/>
          </a:prstGeom>
        </p:spPr>
        <p:txBody>
          <a:bodyPr/>
          <a:lstStyle>
            <a:lvl1pPr>
              <a:defRPr/>
            </a:lvl1pPr>
          </a:lstStyle>
          <a:p>
            <a:pPr lvl="0"/>
            <a:r>
              <a:rPr lang="en-US" dirty="0"/>
              <a:t>Slide Content</a:t>
            </a:r>
          </a:p>
        </p:txBody>
      </p:sp>
    </p:spTree>
    <p:extLst>
      <p:ext uri="{BB962C8B-B14F-4D97-AF65-F5344CB8AC3E}">
        <p14:creationId xmlns:p14="http://schemas.microsoft.com/office/powerpoint/2010/main" val="47881570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57912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418052" y="1257300"/>
            <a:ext cx="2383047"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marL="0" marR="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44696270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userDrawn="1">
          <p15:clr>
            <a:srgbClr val="FBAE40"/>
          </p15:clr>
        </p15:guide>
        <p15:guide id="5" pos="386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10000558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84582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84582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84582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84582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84582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0706143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11" name="Text Placeholder">
            <a:extLst>
              <a:ext uri="{FF2B5EF4-FFF2-40B4-BE49-F238E27FC236}">
                <a16:creationId xmlns:a16="http://schemas.microsoft.com/office/drawing/2014/main" id="{C8D309C9-B892-4969-A0F7-8A5D8CF75398}"/>
              </a:ext>
            </a:extLst>
          </p:cNvPr>
          <p:cNvSpPr>
            <a:spLocks noGrp="1"/>
          </p:cNvSpPr>
          <p:nvPr>
            <p:ph type="body" sz="quarter" idx="10" hasCustomPrompt="1"/>
          </p:nvPr>
        </p:nvSpPr>
        <p:spPr>
          <a:xfrm>
            <a:off x="482345" y="6506205"/>
            <a:ext cx="8179309" cy="334964"/>
          </a:xfrm>
          <a:prstGeom prst="rect">
            <a:avLst/>
          </a:prstGeom>
        </p:spPr>
        <p:txBody>
          <a:bodyPr anchor="ctr"/>
          <a:lstStyle>
            <a:lvl1pPr algn="ctr">
              <a:spcBef>
                <a:spcPts val="0"/>
              </a:spcBef>
              <a:defRPr sz="800" b="0">
                <a:solidFill>
                  <a:schemeClr val="tx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Tree>
    <p:extLst>
      <p:ext uri="{BB962C8B-B14F-4D97-AF65-F5344CB8AC3E}">
        <p14:creationId xmlns:p14="http://schemas.microsoft.com/office/powerpoint/2010/main" val="744366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362200"/>
            <a:ext cx="3145976" cy="164017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1" y="4069829"/>
            <a:ext cx="3145977" cy="1112875"/>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5335107"/>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ABCB8E32-37D6-4356-813E-EB54EDA45B4F}"/>
              </a:ext>
            </a:extLst>
          </p:cNvPr>
          <p:cNvSpPr>
            <a:spLocks noGrp="1"/>
          </p:cNvSpPr>
          <p:nvPr>
            <p:ph type="body" sz="quarter" idx="10"/>
          </p:nvPr>
        </p:nvSpPr>
        <p:spPr>
          <a:xfrm>
            <a:off x="482345" y="6506205"/>
            <a:ext cx="8179309" cy="334964"/>
          </a:xfrm>
          <a:prstGeom prst="rect">
            <a:avLst/>
          </a:prstGeom>
        </p:spPr>
        <p:txBody>
          <a:bodyPr/>
          <a:lstStyle/>
          <a:p>
            <a:endParaRPr lang="en-US" sz="900" noProof="0" dirty="0">
              <a:solidFill>
                <a:schemeClr val="tx1"/>
              </a:solidFill>
            </a:endParaRPr>
          </a:p>
        </p:txBody>
      </p:sp>
      <p:pic>
        <p:nvPicPr>
          <p:cNvPr id="5" name="Picture 4">
            <a:extLst>
              <a:ext uri="{FF2B5EF4-FFF2-40B4-BE49-F238E27FC236}">
                <a16:creationId xmlns:a16="http://schemas.microsoft.com/office/drawing/2014/main" id="{E7DBEBCF-0048-49AC-926B-7E866B5C2474}"/>
              </a:ext>
            </a:extLst>
          </p:cNvPr>
          <p:cNvPicPr>
            <a:picLocks noChangeAspect="1"/>
          </p:cNvPicPr>
          <p:nvPr userDrawn="1"/>
        </p:nvPicPr>
        <p:blipFill rotWithShape="1">
          <a:blip r:embed="rId2"/>
          <a:srcRect l="12235"/>
          <a:stretch/>
        </p:blipFill>
        <p:spPr>
          <a:xfrm>
            <a:off x="4851654" y="955343"/>
            <a:ext cx="3810000" cy="5026356"/>
          </a:xfrm>
          <a:prstGeom prst="rect">
            <a:avLst/>
          </a:prstGeom>
        </p:spPr>
      </p:pic>
    </p:spTree>
    <p:extLst>
      <p:ext uri="{BB962C8B-B14F-4D97-AF65-F5344CB8AC3E}">
        <p14:creationId xmlns:p14="http://schemas.microsoft.com/office/powerpoint/2010/main" val="2489068921"/>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692571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isc. 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C0136BE0-3F2D-44D5-B125-B7A30D2C8896}"/>
              </a:ext>
            </a:extLst>
          </p:cNvPr>
          <p:cNvSpPr>
            <a:spLocks noGrp="1"/>
          </p:cNvSpPr>
          <p:nvPr>
            <p:ph type="title"/>
          </p:nvPr>
        </p:nvSpPr>
        <p:spPr>
          <a:xfrm>
            <a:off x="339450" y="117244"/>
            <a:ext cx="6065851" cy="730970"/>
          </a:xfrm>
          <a:prstGeom prst="rect">
            <a:avLst/>
          </a:prstGeom>
        </p:spPr>
        <p:txBody>
          <a:bodyPr/>
          <a:lstStyle/>
          <a:p>
            <a:r>
              <a:rPr lang="en-US" dirty="0"/>
              <a:t>Click to edit Master title style</a:t>
            </a:r>
          </a:p>
        </p:txBody>
      </p:sp>
      <p:sp>
        <p:nvSpPr>
          <p:cNvPr id="3" name="Slide Number Placeholder">
            <a:extLst>
              <a:ext uri="{FF2B5EF4-FFF2-40B4-BE49-F238E27FC236}">
                <a16:creationId xmlns:a16="http://schemas.microsoft.com/office/drawing/2014/main" id="{FA117DCA-6A6D-48B9-9002-DA1E4814BF99}"/>
              </a:ext>
            </a:extLst>
          </p:cNvPr>
          <p:cNvSpPr>
            <a:spLocks noGrp="1"/>
          </p:cNvSpPr>
          <p:nvPr>
            <p:ph type="sldNum" sz="quarter" idx="10"/>
          </p:nvPr>
        </p:nvSpPr>
        <p:spPr/>
        <p:txBody>
          <a:bodyPr/>
          <a:lstStyle/>
          <a:p>
            <a:fld id="{68151E55-6873-49E2-B8D5-2F265E6F1973}" type="slidenum">
              <a:rPr lang="en-US" smtClean="0"/>
              <a:pPr/>
              <a:t>‹#›</a:t>
            </a:fld>
            <a:endParaRPr lang="en-US" dirty="0"/>
          </a:p>
        </p:txBody>
      </p:sp>
      <p:sp>
        <p:nvSpPr>
          <p:cNvPr id="5" name="Content Placeholder">
            <a:extLst>
              <a:ext uri="{FF2B5EF4-FFF2-40B4-BE49-F238E27FC236}">
                <a16:creationId xmlns:a16="http://schemas.microsoft.com/office/drawing/2014/main" id="{DA8444E8-1445-4AB7-85DD-90449330C005}"/>
              </a:ext>
            </a:extLst>
          </p:cNvPr>
          <p:cNvSpPr>
            <a:spLocks noGrp="1"/>
          </p:cNvSpPr>
          <p:nvPr>
            <p:ph sz="quarter" idx="11" hasCustomPrompt="1"/>
          </p:nvPr>
        </p:nvSpPr>
        <p:spPr>
          <a:xfrm>
            <a:off x="342900" y="1973249"/>
            <a:ext cx="6477000" cy="4343400"/>
          </a:xfrm>
        </p:spPr>
        <p:txBody>
          <a:bodyPr/>
          <a:lstStyle>
            <a:lvl1pPr>
              <a:defRPr/>
            </a:lvl1pPr>
            <a:lvl2pPr marL="344488" indent="-342900">
              <a:buFont typeface="Arial" panose="020B0604020202020204" pitchFamily="34" charset="0"/>
              <a:buChar char="•"/>
              <a:defRPr/>
            </a:lvl2pPr>
            <a:lvl3pPr>
              <a:defRPr/>
            </a:lvl3pPr>
            <a:lvl4pPr>
              <a:defRPr/>
            </a:lvl4pPr>
          </a:lstStyle>
          <a:p>
            <a:pPr lvl="0"/>
            <a:r>
              <a:rPr lang="en-US" dirty="0"/>
              <a:t>Slide Content</a:t>
            </a:r>
          </a:p>
          <a:p>
            <a:pPr lvl="2"/>
            <a:r>
              <a:rPr lang="en-US" dirty="0"/>
              <a:t>Second level</a:t>
            </a:r>
          </a:p>
          <a:p>
            <a:pPr lvl="3"/>
            <a:r>
              <a:rPr lang="en-US" dirty="0"/>
              <a:t>Third level</a:t>
            </a:r>
          </a:p>
        </p:txBody>
      </p:sp>
    </p:spTree>
    <p:extLst>
      <p:ext uri="{BB962C8B-B14F-4D97-AF65-F5344CB8AC3E}">
        <p14:creationId xmlns:p14="http://schemas.microsoft.com/office/powerpoint/2010/main" val="4454160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876800"/>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
        <p:nvSpPr>
          <p:cNvPr id="9" name="Content Placeholder 8">
            <a:extLst>
              <a:ext uri="{FF2B5EF4-FFF2-40B4-BE49-F238E27FC236}">
                <a16:creationId xmlns:a16="http://schemas.microsoft.com/office/drawing/2014/main" id="{5D00C33D-E9E5-4DEB-A581-D6ABB93B7BFB}"/>
              </a:ext>
            </a:extLst>
          </p:cNvPr>
          <p:cNvSpPr>
            <a:spLocks noGrp="1"/>
          </p:cNvSpPr>
          <p:nvPr>
            <p:ph sz="quarter" idx="16"/>
          </p:nvPr>
        </p:nvSpPr>
        <p:spPr>
          <a:xfrm>
            <a:off x="595313" y="4286250"/>
            <a:ext cx="8031162" cy="167322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42702864"/>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876800"/>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
        <p:nvSpPr>
          <p:cNvPr id="7" name="Table Placeholder 6">
            <a:extLst>
              <a:ext uri="{FF2B5EF4-FFF2-40B4-BE49-F238E27FC236}">
                <a16:creationId xmlns:a16="http://schemas.microsoft.com/office/drawing/2014/main" id="{62E0D697-46A6-4AE1-B0D9-D70292D99C4B}"/>
              </a:ext>
            </a:extLst>
          </p:cNvPr>
          <p:cNvSpPr>
            <a:spLocks noGrp="1"/>
          </p:cNvSpPr>
          <p:nvPr>
            <p:ph type="tbl" sz="quarter" idx="16"/>
          </p:nvPr>
        </p:nvSpPr>
        <p:spPr>
          <a:xfrm>
            <a:off x="588963" y="2755900"/>
            <a:ext cx="7856537" cy="3033713"/>
          </a:xfrm>
        </p:spPr>
        <p:txBody>
          <a:bodyPr/>
          <a:lstStyle/>
          <a:p>
            <a:endParaRPr lang="en-IN" dirty="0"/>
          </a:p>
        </p:txBody>
      </p:sp>
      <p:sp>
        <p:nvSpPr>
          <p:cNvPr id="8" name="Content Placeholder 8">
            <a:extLst>
              <a:ext uri="{FF2B5EF4-FFF2-40B4-BE49-F238E27FC236}">
                <a16:creationId xmlns:a16="http://schemas.microsoft.com/office/drawing/2014/main" id="{EE4654B0-F62B-4D1F-92A5-FEB1A25D890D}"/>
              </a:ext>
            </a:extLst>
          </p:cNvPr>
          <p:cNvSpPr>
            <a:spLocks noGrp="1"/>
          </p:cNvSpPr>
          <p:nvPr>
            <p:ph sz="quarter" idx="17"/>
          </p:nvPr>
        </p:nvSpPr>
        <p:spPr>
          <a:xfrm>
            <a:off x="595313" y="4286250"/>
            <a:ext cx="8031162" cy="167322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72685502"/>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ppendix-Two Comparison Placeholders With Identifi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9" name="Return to main slide Link 1">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3081528" y="1059828"/>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8" name="Image Identifier 1">
            <a:extLst>
              <a:ext uri="{FF2B5EF4-FFF2-40B4-BE49-F238E27FC236}">
                <a16:creationId xmlns:a16="http://schemas.microsoft.com/office/drawing/2014/main" id="{C828D23C-A7ED-420E-B199-2D8CCF24D6BE}"/>
              </a:ext>
            </a:extLst>
          </p:cNvPr>
          <p:cNvSpPr>
            <a:spLocks noGrp="1"/>
          </p:cNvSpPr>
          <p:nvPr>
            <p:ph type="body" sz="quarter" idx="15" hasCustomPrompt="1"/>
          </p:nvPr>
        </p:nvSpPr>
        <p:spPr>
          <a:xfrm>
            <a:off x="365125" y="1410562"/>
            <a:ext cx="4076700" cy="392112"/>
          </a:xfrm>
        </p:spPr>
        <p:txBody>
          <a:bodyPr/>
          <a:lstStyle>
            <a:lvl1pPr>
              <a:defRPr/>
            </a:lvl1pPr>
          </a:lstStyle>
          <a:p>
            <a:pPr lvl="0"/>
            <a:r>
              <a:rPr lang="en-US" dirty="0"/>
              <a:t>Image Identifier 1</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933303"/>
            <a:ext cx="4076700" cy="4315097"/>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1" name="Image Identifier 2">
            <a:extLst>
              <a:ext uri="{FF2B5EF4-FFF2-40B4-BE49-F238E27FC236}">
                <a16:creationId xmlns:a16="http://schemas.microsoft.com/office/drawing/2014/main" id="{7DBCEA22-E8D2-4B8A-B55C-3FFA6FAB317C}"/>
              </a:ext>
            </a:extLst>
          </p:cNvPr>
          <p:cNvSpPr>
            <a:spLocks noGrp="1"/>
          </p:cNvSpPr>
          <p:nvPr>
            <p:ph type="body" sz="quarter" idx="16" hasCustomPrompt="1"/>
          </p:nvPr>
        </p:nvSpPr>
        <p:spPr>
          <a:xfrm>
            <a:off x="4715145" y="1410562"/>
            <a:ext cx="4078224" cy="393192"/>
          </a:xfrm>
        </p:spPr>
        <p:txBody>
          <a:bodyPr/>
          <a:lstStyle>
            <a:lvl1pPr>
              <a:defRPr/>
            </a:lvl1pPr>
          </a:lstStyle>
          <a:p>
            <a:pPr lvl="0"/>
            <a:r>
              <a:rPr lang="en-US" dirty="0"/>
              <a:t>Image Identifier 2</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933303"/>
            <a:ext cx="4076700" cy="4315097"/>
          </a:xfrm>
          <a:prstGeom prst="rect">
            <a:avLst/>
          </a:prstGeo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7" name="Return to main slide Link 2">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081528" y="6348550"/>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5059332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NO 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0" y="1452559"/>
            <a:ext cx="9144000" cy="4982750"/>
            <a:chOff x="0" y="1521567"/>
            <a:chExt cx="9144000" cy="4846438"/>
          </a:xfrm>
        </p:grpSpPr>
        <p:sp>
          <p:nvSpPr>
            <p:cNvPr id="11" name="Rectangle 10">
              <a:extLst>
                <a:ext uri="{FF2B5EF4-FFF2-40B4-BE49-F238E27FC236}">
                  <a16:creationId xmlns:a16="http://schemas.microsoft.com/office/drawing/2014/main" id="{23FD8DC8-1EF1-6B48-9F31-D9D254F85818}"/>
                </a:ext>
              </a:extLst>
            </p:cNvPr>
            <p:cNvSpPr/>
            <p:nvPr userDrawn="1"/>
          </p:nvSpPr>
          <p:spPr>
            <a:xfrm>
              <a:off x="0" y="1521567"/>
              <a:ext cx="9144000" cy="484643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500492E-5EBE-C745-8EEE-F17D4BB4582E}"/>
                </a:ext>
              </a:extLst>
            </p:cNvPr>
            <p:cNvSpPr/>
            <p:nvPr userDrawn="1"/>
          </p:nvSpPr>
          <p:spPr>
            <a:xfrm>
              <a:off x="185629" y="2001422"/>
              <a:ext cx="8493233" cy="4166364"/>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364385" y="2475809"/>
              <a:ext cx="7858340" cy="3513221"/>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777240" y="2871216"/>
            <a:ext cx="6521640" cy="873214"/>
          </a:xfrm>
          <a:prstGeom prst="rect">
            <a:avLst/>
          </a:prstGeom>
        </p:spPr>
        <p:txBody>
          <a:bodyPr anchor="t">
            <a:noAutofit/>
          </a:bodyPr>
          <a:lstStyle>
            <a:lvl1pPr algn="l">
              <a:lnSpc>
                <a:spcPct val="100000"/>
              </a:lnSpc>
              <a:defRPr sz="2600" b="1">
                <a:solidFill>
                  <a:schemeClr val="bg1"/>
                </a:solidFill>
              </a:defRPr>
            </a:lvl1pPr>
          </a:lstStyle>
          <a:p>
            <a:r>
              <a:rPr lang="en-US" dirty="0"/>
              <a:t>Click to edit Master title style</a:t>
            </a:r>
          </a:p>
        </p:txBody>
      </p:sp>
      <p:sp>
        <p:nvSpPr>
          <p:cNvPr id="3" name="Subtitle"/>
          <p:cNvSpPr>
            <a:spLocks noGrp="1"/>
          </p:cNvSpPr>
          <p:nvPr>
            <p:ph type="subTitle" idx="1"/>
          </p:nvPr>
        </p:nvSpPr>
        <p:spPr>
          <a:xfrm>
            <a:off x="777239" y="4037424"/>
            <a:ext cx="4312553" cy="800122"/>
          </a:xfrm>
          <a:prstGeom prst="rect">
            <a:avLst/>
          </a:prstGeom>
        </p:spPr>
        <p:txBody>
          <a:bodyPr/>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867202" y="5033985"/>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a:extLst>
              <a:ext uri="{FF2B5EF4-FFF2-40B4-BE49-F238E27FC236}">
                <a16:creationId xmlns:a16="http://schemas.microsoft.com/office/drawing/2014/main" id="{0AB956D7-268D-4CBF-924A-8634DE184D24}"/>
              </a:ext>
            </a:extLst>
          </p:cNvPr>
          <p:cNvSpPr txBox="1">
            <a:spLocks/>
          </p:cNvSpPr>
          <p:nvPr userDrawn="1"/>
        </p:nvSpPr>
        <p:spPr>
          <a:xfrm>
            <a:off x="415762" y="6498157"/>
            <a:ext cx="8312475" cy="338555"/>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kern="1200" baseline="0">
                <a:solidFill>
                  <a:schemeClr val="bg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400" kern="1200">
                <a:solidFill>
                  <a:schemeClr val="bg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400" kern="1200">
                <a:solidFill>
                  <a:schemeClr val="bg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bg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900" b="0" dirty="0">
              <a:solidFill>
                <a:schemeClr val="tx1"/>
              </a:solidFill>
            </a:endParaRPr>
          </a:p>
        </p:txBody>
      </p:sp>
    </p:spTree>
    <p:extLst>
      <p:ext uri="{BB962C8B-B14F-4D97-AF65-F5344CB8AC3E}">
        <p14:creationId xmlns:p14="http://schemas.microsoft.com/office/powerpoint/2010/main" val="380643474"/>
      </p:ext>
    </p:extLst>
  </p:cSld>
  <p:clrMapOvr>
    <a:masterClrMapping/>
  </p:clrMapOvr>
  <p:extLst>
    <p:ext uri="{DCECCB84-F9BA-43D5-87BE-67443E8EF086}">
      <p15:sldGuideLst xmlns:p15="http://schemas.microsoft.com/office/powerpoint/2012/main">
        <p15:guide id="1" orient="horz" pos="95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NO Cover">
    <p:spTree>
      <p:nvGrpSpPr>
        <p:cNvPr id="1" name=""/>
        <p:cNvGrpSpPr/>
        <p:nvPr/>
      </p:nvGrpSpPr>
      <p:grpSpPr>
        <a:xfrm>
          <a:off x="0" y="0"/>
          <a:ext cx="0" cy="0"/>
          <a:chOff x="0" y="0"/>
          <a:chExt cx="0" cy="0"/>
        </a:xfrm>
      </p:grpSpPr>
      <p:grpSp>
        <p:nvGrpSpPr>
          <p:cNvPr id="5" name="MHE altered Background, fixed">
            <a:extLst>
              <a:ext uri="{FF2B5EF4-FFF2-40B4-BE49-F238E27FC236}">
                <a16:creationId xmlns:a16="http://schemas.microsoft.com/office/drawing/2014/main" id="{7A14A7A9-A9D7-4A08-A24F-4D1C1F4C29CE}"/>
              </a:ext>
              <a:ext uri="{C183D7F6-B498-43B3-948B-1728B52AA6E4}">
                <adec:decorative xmlns:adec="http://schemas.microsoft.com/office/drawing/2017/decorative" val="1"/>
              </a:ext>
            </a:extLst>
          </p:cNvPr>
          <p:cNvGrpSpPr/>
          <p:nvPr userDrawn="1"/>
        </p:nvGrpSpPr>
        <p:grpSpPr>
          <a:xfrm>
            <a:off x="0" y="1446366"/>
            <a:ext cx="9143999" cy="4991100"/>
            <a:chOff x="0" y="1524000"/>
            <a:chExt cx="9143999" cy="4991100"/>
          </a:xfrm>
        </p:grpSpPr>
        <p:sp>
          <p:nvSpPr>
            <p:cNvPr id="12" name="Rectangle 11">
              <a:extLst>
                <a:ext uri="{FF2B5EF4-FFF2-40B4-BE49-F238E27FC236}">
                  <a16:creationId xmlns:a16="http://schemas.microsoft.com/office/drawing/2014/main" id="{9500492E-5EBE-C745-8EEE-F17D4BB4582E}"/>
                </a:ext>
              </a:extLst>
            </p:cNvPr>
            <p:cNvSpPr/>
            <p:nvPr userDrawn="1"/>
          </p:nvSpPr>
          <p:spPr>
            <a:xfrm>
              <a:off x="0" y="1524000"/>
              <a:ext cx="9143999" cy="4991100"/>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190500" y="2019300"/>
              <a:ext cx="8496300" cy="42672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567378" y="2593298"/>
            <a:ext cx="6980170" cy="1130559"/>
          </a:xfrm>
          <a:prstGeom prst="rect">
            <a:avLst/>
          </a:prstGeom>
        </p:spPr>
        <p:txBody>
          <a:bodyPr anchor="t">
            <a:noAutofit/>
          </a:bodyPr>
          <a:lstStyle>
            <a:lvl1pPr algn="l">
              <a:lnSpc>
                <a:spcPct val="100000"/>
              </a:lnSpc>
              <a:defRPr sz="2600" b="1">
                <a:solidFill>
                  <a:schemeClr val="bg1"/>
                </a:solidFill>
              </a:defRPr>
            </a:lvl1pPr>
          </a:lstStyle>
          <a:p>
            <a:r>
              <a:rPr lang="en-US" dirty="0"/>
              <a:t>Click to edit Master title style</a:t>
            </a:r>
          </a:p>
        </p:txBody>
      </p:sp>
      <p:sp>
        <p:nvSpPr>
          <p:cNvPr id="3" name="Subtitle"/>
          <p:cNvSpPr>
            <a:spLocks noGrp="1"/>
          </p:cNvSpPr>
          <p:nvPr userDrawn="1">
            <p:ph type="subTitle" idx="1"/>
          </p:nvPr>
        </p:nvSpPr>
        <p:spPr>
          <a:xfrm>
            <a:off x="567378" y="3807503"/>
            <a:ext cx="4542020" cy="719352"/>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02310" y="466502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userDrawn="1">
            <p:ph type="body" sz="quarter" idx="10"/>
          </p:nvPr>
        </p:nvSpPr>
        <p:spPr>
          <a:xfrm>
            <a:off x="567378" y="4770769"/>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10" name="Text Placeholder">
            <a:extLst>
              <a:ext uri="{FF2B5EF4-FFF2-40B4-BE49-F238E27FC236}">
                <a16:creationId xmlns:a16="http://schemas.microsoft.com/office/drawing/2014/main" id="{68C810FC-A51C-4CEB-94D5-0F43FD8C0239}"/>
              </a:ext>
            </a:extLst>
          </p:cNvPr>
          <p:cNvSpPr txBox="1">
            <a:spLocks/>
          </p:cNvSpPr>
          <p:nvPr userDrawn="1"/>
        </p:nvSpPr>
        <p:spPr>
          <a:xfrm>
            <a:off x="415762" y="6498157"/>
            <a:ext cx="8312475" cy="338555"/>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1" kern="1200" baseline="0">
                <a:solidFill>
                  <a:schemeClr val="bg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400" kern="1200">
                <a:solidFill>
                  <a:schemeClr val="bg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400" kern="1200">
                <a:solidFill>
                  <a:schemeClr val="bg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bg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00" b="0" dirty="0">
                <a:solidFill>
                  <a:schemeClr val="tx1">
                    <a:lumMod val="50000"/>
                    <a:lumOff val="50000"/>
                  </a:schemeClr>
                </a:solidFill>
              </a:rPr>
              <a:t>Extra Text</a:t>
            </a:r>
          </a:p>
        </p:txBody>
      </p:sp>
    </p:spTree>
    <p:extLst>
      <p:ext uri="{BB962C8B-B14F-4D97-AF65-F5344CB8AC3E}">
        <p14:creationId xmlns:p14="http://schemas.microsoft.com/office/powerpoint/2010/main" val="1233895555"/>
      </p:ext>
    </p:extLst>
  </p:cSld>
  <p:clrMapOvr>
    <a:masterClrMapping/>
  </p:clrMapOvr>
  <p:extLst>
    <p:ext uri="{DCECCB84-F9BA-43D5-87BE-67443E8EF086}">
      <p15:sldGuideLst xmlns:p15="http://schemas.microsoft.com/office/powerpoint/2012/main">
        <p15:guide id="1" orient="horz" pos="1272">
          <p15:clr>
            <a:srgbClr val="FBAE40"/>
          </p15:clr>
        </p15:guide>
        <p15:guide id="2" orient="horz" pos="3960">
          <p15:clr>
            <a:srgbClr val="FBAE40"/>
          </p15:clr>
        </p15:guide>
        <p15:guide id="3" pos="120">
          <p15:clr>
            <a:srgbClr val="FBAE40"/>
          </p15:clr>
        </p15:guide>
        <p15:guide id="4" pos="5472">
          <p15:clr>
            <a:srgbClr val="FBAE40"/>
          </p15:clr>
        </p15:guide>
        <p15:guide id="5" orient="horz" pos="22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NO Cover">
    <p:spTree>
      <p:nvGrpSpPr>
        <p:cNvPr id="1" name=""/>
        <p:cNvGrpSpPr/>
        <p:nvPr/>
      </p:nvGrpSpPr>
      <p:grpSpPr>
        <a:xfrm>
          <a:off x="0" y="0"/>
          <a:ext cx="0" cy="0"/>
          <a:chOff x="0" y="0"/>
          <a:chExt cx="0" cy="0"/>
        </a:xfrm>
      </p:grpSpPr>
      <p:grpSp>
        <p:nvGrpSpPr>
          <p:cNvPr id="5" name="MHE altered Background, fixed">
            <a:extLst>
              <a:ext uri="{FF2B5EF4-FFF2-40B4-BE49-F238E27FC236}">
                <a16:creationId xmlns:a16="http://schemas.microsoft.com/office/drawing/2014/main" id="{7A14A7A9-A9D7-4A08-A24F-4D1C1F4C29CE}"/>
              </a:ext>
              <a:ext uri="{C183D7F6-B498-43B3-948B-1728B52AA6E4}">
                <adec:decorative xmlns:adec="http://schemas.microsoft.com/office/drawing/2017/decorative" val="1"/>
              </a:ext>
            </a:extLst>
          </p:cNvPr>
          <p:cNvGrpSpPr/>
          <p:nvPr userDrawn="1"/>
        </p:nvGrpSpPr>
        <p:grpSpPr>
          <a:xfrm>
            <a:off x="0" y="1446366"/>
            <a:ext cx="9143999" cy="4991100"/>
            <a:chOff x="0" y="1524000"/>
            <a:chExt cx="9143999" cy="4991100"/>
          </a:xfrm>
        </p:grpSpPr>
        <p:sp>
          <p:nvSpPr>
            <p:cNvPr id="12" name="Rectangle 11">
              <a:extLst>
                <a:ext uri="{FF2B5EF4-FFF2-40B4-BE49-F238E27FC236}">
                  <a16:creationId xmlns:a16="http://schemas.microsoft.com/office/drawing/2014/main" id="{9500492E-5EBE-C745-8EEE-F17D4BB4582E}"/>
                </a:ext>
              </a:extLst>
            </p:cNvPr>
            <p:cNvSpPr/>
            <p:nvPr userDrawn="1"/>
          </p:nvSpPr>
          <p:spPr>
            <a:xfrm>
              <a:off x="0" y="1524000"/>
              <a:ext cx="9143999" cy="4991100"/>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190500" y="2019300"/>
              <a:ext cx="8496300" cy="42672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11" name="Title">
            <a:extLst>
              <a:ext uri="{FF2B5EF4-FFF2-40B4-BE49-F238E27FC236}">
                <a16:creationId xmlns:a16="http://schemas.microsoft.com/office/drawing/2014/main" id="{202FD2E7-03B7-440D-8603-64F164388654}"/>
              </a:ext>
            </a:extLst>
          </p:cNvPr>
          <p:cNvSpPr>
            <a:spLocks noGrp="1"/>
          </p:cNvSpPr>
          <p:nvPr>
            <p:ph type="ctrTitle"/>
          </p:nvPr>
        </p:nvSpPr>
        <p:spPr>
          <a:xfrm>
            <a:off x="567378" y="2593298"/>
            <a:ext cx="6980170" cy="1130559"/>
          </a:xfrm>
          <a:prstGeom prst="rect">
            <a:avLst/>
          </a:prstGeom>
        </p:spPr>
        <p:txBody>
          <a:bodyPr anchor="t">
            <a:noAutofit/>
          </a:bodyPr>
          <a:lstStyle>
            <a:lvl1pPr algn="l">
              <a:lnSpc>
                <a:spcPct val="100000"/>
              </a:lnSpc>
              <a:defRPr sz="2600" b="1">
                <a:solidFill>
                  <a:schemeClr val="bg1"/>
                </a:solidFill>
              </a:defRPr>
            </a:lvl1pPr>
          </a:lstStyle>
          <a:p>
            <a:r>
              <a:rPr lang="en-US" dirty="0"/>
              <a:t>Click to edit Master title style</a:t>
            </a:r>
          </a:p>
        </p:txBody>
      </p:sp>
      <p:sp>
        <p:nvSpPr>
          <p:cNvPr id="14" name="Subtitle">
            <a:extLst>
              <a:ext uri="{FF2B5EF4-FFF2-40B4-BE49-F238E27FC236}">
                <a16:creationId xmlns:a16="http://schemas.microsoft.com/office/drawing/2014/main" id="{FB869717-3E5D-467C-B189-C17822F52F18}"/>
              </a:ext>
            </a:extLst>
          </p:cNvPr>
          <p:cNvSpPr>
            <a:spLocks noGrp="1"/>
          </p:cNvSpPr>
          <p:nvPr>
            <p:ph type="subTitle" idx="1"/>
          </p:nvPr>
        </p:nvSpPr>
        <p:spPr>
          <a:xfrm>
            <a:off x="567378" y="3807503"/>
            <a:ext cx="4542020" cy="719352"/>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5" name="MHE line separating subtitles from text">
            <a:extLst>
              <a:ext uri="{FF2B5EF4-FFF2-40B4-BE49-F238E27FC236}">
                <a16:creationId xmlns:a16="http://schemas.microsoft.com/office/drawing/2014/main" id="{A0D4C99E-1BD5-43F7-AB1B-B33F24DFB9A6}"/>
              </a:ext>
              <a:ext uri="{C183D7F6-B498-43B3-948B-1728B52AA6E4}">
                <adec:decorative xmlns:adec="http://schemas.microsoft.com/office/drawing/2017/decorative" val="1"/>
              </a:ext>
            </a:extLst>
          </p:cNvPr>
          <p:cNvCxnSpPr>
            <a:cxnSpLocks/>
          </p:cNvCxnSpPr>
          <p:nvPr userDrawn="1"/>
        </p:nvCxnSpPr>
        <p:spPr>
          <a:xfrm>
            <a:off x="702310" y="466502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 Placeholder">
            <a:extLst>
              <a:ext uri="{FF2B5EF4-FFF2-40B4-BE49-F238E27FC236}">
                <a16:creationId xmlns:a16="http://schemas.microsoft.com/office/drawing/2014/main" id="{666053E3-91E4-47C8-B5BD-FC268172ED0F}"/>
              </a:ext>
            </a:extLst>
          </p:cNvPr>
          <p:cNvSpPr>
            <a:spLocks noGrp="1"/>
          </p:cNvSpPr>
          <p:nvPr>
            <p:ph type="body" sz="quarter" idx="10"/>
          </p:nvPr>
        </p:nvSpPr>
        <p:spPr>
          <a:xfrm>
            <a:off x="567378" y="4770769"/>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548482274"/>
      </p:ext>
    </p:extLst>
  </p:cSld>
  <p:clrMapOvr>
    <a:masterClrMapping/>
  </p:clrMapOvr>
  <p:extLst>
    <p:ext uri="{DCECCB84-F9BA-43D5-87BE-67443E8EF086}">
      <p15:sldGuideLst xmlns:p15="http://schemas.microsoft.com/office/powerpoint/2012/main">
        <p15:guide id="1" orient="horz" pos="1272">
          <p15:clr>
            <a:srgbClr val="FBAE40"/>
          </p15:clr>
        </p15:guide>
        <p15:guide id="2" orient="horz" pos="3960">
          <p15:clr>
            <a:srgbClr val="FBAE40"/>
          </p15:clr>
        </p15:guide>
        <p15:guide id="3" pos="120">
          <p15:clr>
            <a:srgbClr val="FBAE40"/>
          </p15:clr>
        </p15:guide>
        <p15:guide id="4" pos="5472">
          <p15:clr>
            <a:srgbClr val="FBAE40"/>
          </p15:clr>
        </p15:guide>
        <p15:guide id="5" orient="horz" pos="22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3pPr marL="623888" indent="-277813">
              <a:defRPr lang="en-US" sz="1800" kern="1200" dirty="0">
                <a:solidFill>
                  <a:schemeClr val="tx2"/>
                </a:solidFill>
                <a:latin typeface="+mn-lt"/>
                <a:ea typeface="+mn-ea"/>
                <a:cs typeface="+mn-cs"/>
              </a:defRPr>
            </a:lvl3pPr>
          </a:lstStyle>
          <a:p>
            <a:pPr lvl="0"/>
            <a:r>
              <a:rPr lang="en-US" dirty="0"/>
              <a:t>Slide Content</a:t>
            </a:r>
          </a:p>
          <a:p>
            <a:pPr lvl="1"/>
            <a:r>
              <a:rPr lang="en-US" dirty="0"/>
              <a:t>Second level</a:t>
            </a:r>
          </a:p>
          <a:p>
            <a:pPr marL="715963" lvl="2" indent="-352425" algn="l" defTabSz="914400" rtl="0" eaLnBrk="1" latinLnBrk="0" hangingPunct="1">
              <a:lnSpc>
                <a:spcPct val="100000"/>
              </a:lnSpc>
              <a:spcBef>
                <a:spcPts val="800"/>
              </a:spcBef>
              <a:spcAft>
                <a:spcPts val="800"/>
              </a:spcAft>
              <a:buFont typeface="Arial" panose="020B0604020202020204" pitchFamily="34" charset="0"/>
              <a:buChar char="•"/>
            </a:pPr>
            <a:r>
              <a:rPr lang="en-US" dirty="0"/>
              <a:t>Third level</a:t>
            </a:r>
          </a:p>
        </p:txBody>
      </p:sp>
    </p:spTree>
    <p:extLst>
      <p:ext uri="{BB962C8B-B14F-4D97-AF65-F5344CB8AC3E}">
        <p14:creationId xmlns:p14="http://schemas.microsoft.com/office/powerpoint/2010/main" val="74508582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360" userDrawn="1">
          <p15:clr>
            <a:srgbClr val="FBAE40"/>
          </p15:clr>
        </p15:guide>
        <p15:guide id="3" pos="264" userDrawn="1">
          <p15:clr>
            <a:srgbClr val="FBAE40"/>
          </p15:clr>
        </p15:guide>
        <p15:guide id="4"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4" name="Picture Placeholder 4">
            <a:extLst>
              <a:ext uri="{FF2B5EF4-FFF2-40B4-BE49-F238E27FC236}">
                <a16:creationId xmlns:a16="http://schemas.microsoft.com/office/drawing/2014/main" id="{D940EDC0-6D3B-4F56-893D-1D5B55749852}"/>
              </a:ext>
            </a:extLst>
          </p:cNvPr>
          <p:cNvSpPr>
            <a:spLocks noGrp="1"/>
          </p:cNvSpPr>
          <p:nvPr>
            <p:ph type="pic" sz="quarter" idx="15"/>
          </p:nvPr>
        </p:nvSpPr>
        <p:spPr>
          <a:xfrm>
            <a:off x="342900" y="1306513"/>
            <a:ext cx="8458200" cy="4439194"/>
          </a:xfrm>
        </p:spPr>
        <p:txBody>
          <a:bodyPr/>
          <a:lstStyle/>
          <a:p>
            <a:endParaRPr lang="en-US" dirty="0"/>
          </a:p>
        </p:txBody>
      </p:sp>
      <p:sp>
        <p:nvSpPr>
          <p:cNvPr id="6"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7"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Tree>
    <p:extLst>
      <p:ext uri="{BB962C8B-B14F-4D97-AF65-F5344CB8AC3E}">
        <p14:creationId xmlns:p14="http://schemas.microsoft.com/office/powerpoint/2010/main" val="547781211"/>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4" name="Image Identifier 1">
            <a:extLst>
              <a:ext uri="{FF2B5EF4-FFF2-40B4-BE49-F238E27FC236}">
                <a16:creationId xmlns:a16="http://schemas.microsoft.com/office/drawing/2014/main" id="{C828D23C-A7ED-420E-B199-2D8CCF24D6BE}"/>
              </a:ext>
            </a:extLst>
          </p:cNvPr>
          <p:cNvSpPr>
            <a:spLocks noGrp="1"/>
          </p:cNvSpPr>
          <p:nvPr>
            <p:ph type="body" sz="quarter" idx="15" hasCustomPrompt="1"/>
          </p:nvPr>
        </p:nvSpPr>
        <p:spPr>
          <a:xfrm>
            <a:off x="365125" y="1410562"/>
            <a:ext cx="4076700" cy="392112"/>
          </a:xfrm>
        </p:spPr>
        <p:txBody>
          <a:bodyPr/>
          <a:lstStyle>
            <a:lvl1pPr>
              <a:defRPr/>
            </a:lvl1pPr>
          </a:lstStyle>
          <a:p>
            <a:pPr lvl="0"/>
            <a:r>
              <a:rPr lang="en-US" dirty="0"/>
              <a:t>Image Identifier 1</a:t>
            </a:r>
          </a:p>
        </p:txBody>
      </p:sp>
      <p:sp>
        <p:nvSpPr>
          <p:cNvPr id="6"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933303"/>
            <a:ext cx="4076700" cy="4315097"/>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7" name="Image Identifier 2">
            <a:extLst>
              <a:ext uri="{FF2B5EF4-FFF2-40B4-BE49-F238E27FC236}">
                <a16:creationId xmlns:a16="http://schemas.microsoft.com/office/drawing/2014/main" id="{7DBCEA22-E8D2-4B8A-B55C-3FFA6FAB317C}"/>
              </a:ext>
            </a:extLst>
          </p:cNvPr>
          <p:cNvSpPr>
            <a:spLocks noGrp="1"/>
          </p:cNvSpPr>
          <p:nvPr>
            <p:ph type="body" sz="quarter" idx="16" hasCustomPrompt="1"/>
          </p:nvPr>
        </p:nvSpPr>
        <p:spPr>
          <a:xfrm>
            <a:off x="4715145" y="1410562"/>
            <a:ext cx="4078224" cy="393192"/>
          </a:xfrm>
        </p:spPr>
        <p:txBody>
          <a:bodyPr/>
          <a:lstStyle>
            <a:lvl1pPr>
              <a:defRPr/>
            </a:lvl1pPr>
          </a:lstStyle>
          <a:p>
            <a:pPr lvl="0"/>
            <a:r>
              <a:rPr lang="en-US" dirty="0"/>
              <a:t>Image Identifier 2</a:t>
            </a:r>
          </a:p>
        </p:txBody>
      </p:sp>
      <p:sp>
        <p:nvSpPr>
          <p:cNvPr id="8"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933303"/>
            <a:ext cx="4076700" cy="4315097"/>
          </a:xfrm>
          <a:prstGeom prst="rect">
            <a:avLst/>
          </a:prstGeom>
        </p:spPr>
        <p:txBody>
          <a:bodyPr/>
          <a:lstStyle>
            <a:lvl1pPr>
              <a:defRPr/>
            </a:lvl1pPr>
          </a:lstStyle>
          <a:p>
            <a:pPr lvl="0"/>
            <a:r>
              <a:rPr lang="en-US" dirty="0"/>
              <a:t>Slide Content 2</a:t>
            </a:r>
          </a:p>
          <a:p>
            <a:pPr lvl="1"/>
            <a:r>
              <a:rPr lang="en-US" dirty="0"/>
              <a:t>Second level</a:t>
            </a:r>
          </a:p>
          <a:p>
            <a:pPr lvl="2"/>
            <a:r>
              <a:rPr lang="en-US" dirty="0"/>
              <a:t>Third level</a:t>
            </a:r>
          </a:p>
        </p:txBody>
      </p:sp>
    </p:spTree>
    <p:extLst>
      <p:ext uri="{BB962C8B-B14F-4D97-AF65-F5344CB8AC3E}">
        <p14:creationId xmlns:p14="http://schemas.microsoft.com/office/powerpoint/2010/main" val="3457630978"/>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899" y="1355075"/>
            <a:ext cx="8481612" cy="1344058"/>
          </a:xfrm>
          <a:prstGeom prst="rect">
            <a:avLst/>
          </a:prstGeom>
        </p:spPr>
        <p:txBody>
          <a:bodyPr anchor="ctr">
            <a:noAutofit/>
          </a:bodyPr>
          <a:lstStyle>
            <a:lvl1pPr algn="ctr">
              <a:defRPr sz="4400" b="0">
                <a:solidFill>
                  <a:srgbClr val="C00000"/>
                </a:solidFill>
              </a:defRPr>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3429000"/>
            <a:ext cx="8283307" cy="1102934"/>
          </a:xfrm>
          <a:prstGeom prst="rect">
            <a:avLst/>
          </a:prstGeom>
        </p:spPr>
        <p:txBody>
          <a:bodyPr/>
          <a:lstStyle>
            <a:lvl1pPr algn="ctr">
              <a:defRPr>
                <a:solidFill>
                  <a:schemeClr val="tx1"/>
                </a:solidFill>
              </a:defRPr>
            </a:lvl1pPr>
            <a:lvl3pPr marL="623888" indent="-277813">
              <a:defRPr lang="en-US" sz="1800" kern="1200" dirty="0">
                <a:solidFill>
                  <a:schemeClr val="tx2"/>
                </a:solidFill>
                <a:latin typeface="+mn-lt"/>
                <a:ea typeface="+mn-ea"/>
                <a:cs typeface="+mn-cs"/>
              </a:defRPr>
            </a:lvl3pPr>
          </a:lstStyle>
          <a:p>
            <a:pPr lvl="0"/>
            <a:r>
              <a:rPr lang="en-US" dirty="0"/>
              <a:t>Slide Content</a:t>
            </a:r>
          </a:p>
        </p:txBody>
      </p:sp>
    </p:spTree>
    <p:extLst>
      <p:ext uri="{BB962C8B-B14F-4D97-AF65-F5344CB8AC3E}">
        <p14:creationId xmlns:p14="http://schemas.microsoft.com/office/powerpoint/2010/main" val="58648125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MGH logo">
            <a:extLst>
              <a:ext uri="{FF2B5EF4-FFF2-40B4-BE49-F238E27FC236}">
                <a16:creationId xmlns:a16="http://schemas.microsoft.com/office/drawing/2014/main" id="{BF372B49-B6F5-4826-B4F8-2F8A4FFF8894}"/>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294106" y="283845"/>
            <a:ext cx="999514" cy="999514"/>
          </a:xfrm>
          <a:prstGeom prst="rect">
            <a:avLst/>
          </a:prstGeom>
        </p:spPr>
      </p:pic>
      <p:sp>
        <p:nvSpPr>
          <p:cNvPr id="3" name="MGH Tagline">
            <a:extLst>
              <a:ext uri="{FF2B5EF4-FFF2-40B4-BE49-F238E27FC236}">
                <a16:creationId xmlns:a16="http://schemas.microsoft.com/office/drawing/2014/main" id="{70E12349-CEA7-4006-B6E3-3E283BDBD258}"/>
              </a:ext>
            </a:extLst>
          </p:cNvPr>
          <p:cNvSpPr txBox="1"/>
          <p:nvPr userDrawn="1"/>
        </p:nvSpPr>
        <p:spPr>
          <a:xfrm>
            <a:off x="5060273" y="337349"/>
            <a:ext cx="3873993"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Arial" panose="020B0604020202020204" pitchFamily="34" charset="0"/>
                <a:ea typeface="Calibri" panose="020F0502020204030204" pitchFamily="34" charset="0"/>
              </a:rPr>
              <a:t>Because learning changes everything.</a:t>
            </a:r>
            <a:r>
              <a:rPr lang="en-US" sz="1050" spc="40" baseline="60000" dirty="0">
                <a:effectLst/>
                <a:latin typeface="Arial" panose="020B0604020202020204" pitchFamily="34" charset="0"/>
                <a:ea typeface="Calibri" panose="020F0502020204030204" pitchFamily="34" charset="0"/>
              </a:rPr>
              <a:t>®</a:t>
            </a:r>
            <a:endParaRPr lang="en-US" sz="1600" spc="40" baseline="60000" dirty="0"/>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545871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707" r:id="rId5"/>
  </p:sldLayoutIdLst>
  <p:hf sldNum="0" hdr="0" ft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880">
          <p15:clr>
            <a:srgbClr val="F26B43"/>
          </p15:clr>
        </p15:guide>
        <p15:guide id="6" pos="216">
          <p15:clr>
            <a:srgbClr val="F26B43"/>
          </p15:clr>
        </p15:guide>
        <p15:guide id="7" pos="5544">
          <p15:clr>
            <a:srgbClr val="F26B43"/>
          </p15:clr>
        </p15:guide>
        <p15:guide id="9" orient="horz" pos="4211">
          <p15:clr>
            <a:srgbClr val="F26B43"/>
          </p15:clr>
        </p15:guide>
        <p15:guide id="10" orient="horz" pos="960">
          <p15:clr>
            <a:srgbClr val="F26B43"/>
          </p15:clr>
        </p15:guide>
        <p15:guide id="11" orient="horz" pos="41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273877"/>
            <a:ext cx="84582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0ABC57F-DA24-40BC-8B53-E58EA35DD567}"/>
              </a:ext>
            </a:extLst>
          </p:cNvPr>
          <p:cNvSpPr txBox="1"/>
          <p:nvPr userDrawn="1"/>
        </p:nvSpPr>
        <p:spPr>
          <a:xfrm>
            <a:off x="8424691" y="6662929"/>
            <a:ext cx="762000" cy="215444"/>
          </a:xfrm>
          <a:prstGeom prst="rect">
            <a:avLst/>
          </a:prstGeom>
          <a:noFill/>
        </p:spPr>
        <p:txBody>
          <a:bodyPr wrap="square" rtlCol="0">
            <a:spAutoFit/>
          </a:bodyPr>
          <a:lstStyle/>
          <a:p>
            <a:pPr algn="ctr"/>
            <a:fld id="{07B3D246-DA52-46AB-897F-F4FF3A24538C}" type="slidenum">
              <a:rPr lang="en-US" sz="800" b="0" kern="1200" smtClean="0">
                <a:solidFill>
                  <a:schemeClr val="tx1">
                    <a:lumMod val="65000"/>
                    <a:lumOff val="35000"/>
                  </a:schemeClr>
                </a:solidFill>
                <a:latin typeface="+mn-lt"/>
                <a:ea typeface="+mn-ea"/>
                <a:cs typeface="+mn-cs"/>
              </a:rPr>
              <a:t>‹#›</a:t>
            </a:fld>
            <a:endParaRPr lang="en-US" sz="800" b="0" kern="1200" dirty="0">
              <a:solidFill>
                <a:schemeClr val="tx1">
                  <a:lumMod val="65000"/>
                  <a:lumOff val="35000"/>
                </a:schemeClr>
              </a:solidFill>
              <a:latin typeface="+mn-lt"/>
              <a:ea typeface="+mn-ea"/>
              <a:cs typeface="+mn-cs"/>
            </a:endParaRPr>
          </a:p>
        </p:txBody>
      </p:sp>
      <p:sp>
        <p:nvSpPr>
          <p:cNvPr id="9" name="Short Copyright">
            <a:extLst>
              <a:ext uri="{FF2B5EF4-FFF2-40B4-BE49-F238E27FC236}">
                <a16:creationId xmlns:a16="http://schemas.microsoft.com/office/drawing/2014/main" id="{2834B108-6CCF-498A-8993-CE62ABFD40F3}"/>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rPr>
              <a:t>© McGraw Hill</a:t>
            </a:r>
          </a:p>
        </p:txBody>
      </p:sp>
    </p:spTree>
    <p:extLst>
      <p:ext uri="{BB962C8B-B14F-4D97-AF65-F5344CB8AC3E}">
        <p14:creationId xmlns:p14="http://schemas.microsoft.com/office/powerpoint/2010/main" val="881564708"/>
      </p:ext>
    </p:extLst>
  </p:cSld>
  <p:clrMap bg1="lt1" tx1="dk1" bg2="lt2" tx2="dk2" accent1="accent1" accent2="accent2" accent3="accent3" accent4="accent4" accent5="accent5" accent6="accent6" hlink="hlink" folHlink="folHlink"/>
  <p:sldLayoutIdLst>
    <p:sldLayoutId id="2147483692" r:id="rId1"/>
    <p:sldLayoutId id="2147483712" r:id="rId2"/>
    <p:sldLayoutId id="2147483711" r:id="rId3"/>
    <p:sldLayoutId id="2147483706" r:id="rId4"/>
    <p:sldLayoutId id="2147483693" r:id="rId5"/>
    <p:sldLayoutId id="2147483704" r:id="rId6"/>
    <p:sldLayoutId id="2147483705" r:id="rId7"/>
    <p:sldLayoutId id="2147483710" r:id="rId8"/>
    <p:sldLayoutId id="2147483708" r:id="rId9"/>
    <p:sldLayoutId id="2147483699" r:id="rId10"/>
    <p:sldLayoutId id="2147483695" r:id="rId11"/>
    <p:sldLayoutId id="2147483696" r:id="rId12"/>
    <p:sldLayoutId id="2147483697" r:id="rId13"/>
  </p:sldLayoutIdLst>
  <p:hf sldNum="0" hdr="0" ft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715963" indent="-352425"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864" userDrawn="1">
          <p15:clr>
            <a:srgbClr val="F26B43"/>
          </p15:clr>
        </p15:guide>
        <p15:guide id="13" orient="horz" pos="360" userDrawn="1">
          <p15:clr>
            <a:srgbClr val="F26B43"/>
          </p15:clr>
        </p15:guide>
        <p15:guide id="14" orient="horz" pos="3936" userDrawn="1">
          <p15:clr>
            <a:srgbClr val="F26B43"/>
          </p15:clr>
        </p15:guide>
        <p15:guide id="15" pos="984" userDrawn="1">
          <p15:clr>
            <a:srgbClr val="F26B43"/>
          </p15:clr>
        </p15:guide>
        <p15:guide id="16" pos="5376" userDrawn="1">
          <p15:clr>
            <a:srgbClr val="F26B43"/>
          </p15:clr>
        </p15:guide>
        <p15:guide id="17" pos="2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0" y="6495691"/>
            <a:ext cx="9144000" cy="362309"/>
          </a:xfrm>
          <a:prstGeom prst="rect">
            <a:avLst/>
          </a:prstGeom>
        </p:spPr>
        <p:txBody>
          <a:bodyPr vert="horz" lIns="91440" tIns="45720" rIns="91440" bIns="45720" rtlCol="0" anchor="ctr"/>
          <a:lstStyle>
            <a:lvl1pPr algn="ctr">
              <a:defRPr sz="800">
                <a:solidFill>
                  <a:schemeClr val="tx1">
                    <a:lumMod val="50000"/>
                    <a:lumOff val="50000"/>
                  </a:schemeClr>
                </a:solidFill>
              </a:defRPr>
            </a:lvl1pPr>
          </a:lstStyle>
          <a:p>
            <a:endParaRPr lang="en-US" dirty="0"/>
          </a:p>
        </p:txBody>
      </p:sp>
      <p:sp>
        <p:nvSpPr>
          <p:cNvPr id="6" name="MGH Yellow Line">
            <a:extLst>
              <a:ext uri="{FF2B5EF4-FFF2-40B4-BE49-F238E27FC236}">
                <a16:creationId xmlns:a16="http://schemas.microsoft.com/office/drawing/2014/main" id="{F20163A4-4644-4B17-9C8A-EF42A992331B}"/>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7998185"/>
      </p:ext>
    </p:extLst>
  </p:cSld>
  <p:clrMap bg1="lt1" tx1="dk1" bg2="lt2" tx2="dk2" accent1="accent1" accent2="accent2" accent3="accent3" accent4="accent4" accent5="accent5" accent6="accent6" hlink="hlink" folHlink="folHlink"/>
  <p:sldLayoutIdLst>
    <p:sldLayoutId id="2147483685" r:id="rId1"/>
  </p:sldLayoutIdLst>
  <p:hf sldNum="0" hdr="0" ft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112" userDrawn="1">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2160" userDrawn="1">
          <p15:clr>
            <a:srgbClr val="F26B43"/>
          </p15:clr>
        </p15:guide>
        <p15:guide id="13" pos="36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37202" y="6682314"/>
            <a:ext cx="342900" cy="143831"/>
          </a:xfrm>
          <a:prstGeom prst="rect">
            <a:avLst/>
          </a:prstGeom>
        </p:spPr>
        <p:txBody>
          <a:bodyPr vert="horz" lIns="45720" tIns="45720" rIns="45720" bIns="45720" rtlCol="0" anchor="ctr"/>
          <a:lstStyle>
            <a:lvl1pPr algn="r">
              <a:defRPr lang="en-US" sz="800" smtClean="0">
                <a:solidFill>
                  <a:schemeClr val="tx1">
                    <a:lumMod val="65000"/>
                    <a:lumOff val="35000"/>
                  </a:schemeClr>
                </a:solidFill>
              </a:defRPr>
            </a:lvl1pPr>
          </a:lstStyle>
          <a:p>
            <a:fld id="{68151E55-6873-49E2-B8D5-2F265E6F1973}" type="slidenum">
              <a:rPr lang="en-US" smtClean="0"/>
              <a:pPr/>
              <a:t>‹#›</a:t>
            </a:fld>
            <a:endParaRPr lang="en-US" dirty="0"/>
          </a:p>
        </p:txBody>
      </p:sp>
      <p:grpSp>
        <p:nvGrpSpPr>
          <p:cNvPr id="6" name="MGH Shape">
            <a:extLst>
              <a:ext uri="{FF2B5EF4-FFF2-40B4-BE49-F238E27FC236}">
                <a16:creationId xmlns:a16="http://schemas.microsoft.com/office/drawing/2014/main" id="{B719ECBD-8119-4217-9D58-2638FA4365C1}"/>
              </a:ext>
              <a:ext uri="{C183D7F6-B498-43B3-948B-1728B52AA6E4}">
                <adec:decorative xmlns:adec="http://schemas.microsoft.com/office/drawing/2017/decorative" val="1"/>
              </a:ext>
            </a:extLst>
          </p:cNvPr>
          <p:cNvGrpSpPr/>
          <p:nvPr userDrawn="1"/>
        </p:nvGrpSpPr>
        <p:grpSpPr>
          <a:xfrm>
            <a:off x="6622742" y="0"/>
            <a:ext cx="2521258" cy="6623843"/>
            <a:chOff x="3491346" y="0"/>
            <a:chExt cx="2508933" cy="6367263"/>
          </a:xfrm>
        </p:grpSpPr>
        <p:sp>
          <p:nvSpPr>
            <p:cNvPr id="9" name="Freeform 11">
              <a:extLst>
                <a:ext uri="{FF2B5EF4-FFF2-40B4-BE49-F238E27FC236}">
                  <a16:creationId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0" name="Freeform 12">
              <a:extLst>
                <a:ext uri="{FF2B5EF4-FFF2-40B4-BE49-F238E27FC236}">
                  <a16:creationId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1" name="Freeform 13">
              <a:extLst>
                <a:ext uri="{FF2B5EF4-FFF2-40B4-BE49-F238E27FC236}">
                  <a16:creationId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sp>
        <p:nvSpPr>
          <p:cNvPr id="13" name="Title Placeholder">
            <a:extLst>
              <a:ext uri="{FF2B5EF4-FFF2-40B4-BE49-F238E27FC236}">
                <a16:creationId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
        <p:nvSpPr>
          <p:cNvPr id="14" name="Short Copyright">
            <a:extLst>
              <a:ext uri="{FF2B5EF4-FFF2-40B4-BE49-F238E27FC236}">
                <a16:creationId xmlns:a16="http://schemas.microsoft.com/office/drawing/2014/main" id="{3C5B17BC-6CFE-496C-B071-8978FCFE9AE8}"/>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rPr>
              <a:t>© McGraw Hill</a:t>
            </a:r>
          </a:p>
        </p:txBody>
      </p:sp>
    </p:spTree>
    <p:extLst>
      <p:ext uri="{BB962C8B-B14F-4D97-AF65-F5344CB8AC3E}">
        <p14:creationId xmlns:p14="http://schemas.microsoft.com/office/powerpoint/2010/main" val="3690558099"/>
      </p:ext>
    </p:extLst>
  </p:cSld>
  <p:clrMap bg1="lt1" tx1="dk1" bg2="lt2" tx2="dk2" accent1="accent1" accent2="accent2" accent3="accent3" accent4="accent4" accent5="accent5" accent6="accent6" hlink="hlink" folHlink="folHlink"/>
  <p:sldLayoutIdLst>
    <p:sldLayoutId id="2147483690" r:id="rId1"/>
    <p:sldLayoutId id="2147483698" r:id="rId2"/>
  </p:sldLayoutIdLst>
  <p:hf sldNum="0" hdr="0" ft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mn-lt"/>
          <a:ea typeface="+mn-ea"/>
          <a:cs typeface="+mn-cs"/>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5544" userDrawn="1">
          <p15:clr>
            <a:srgbClr val="F26B43"/>
          </p15:clr>
        </p15:guide>
        <p15:guide id="6" pos="216">
          <p15:clr>
            <a:srgbClr val="F26B43"/>
          </p15:clr>
        </p15:guide>
        <p15:guide id="7" pos="4296" userDrawn="1">
          <p15:clr>
            <a:srgbClr val="F26B43"/>
          </p15:clr>
        </p15:guide>
        <p15:guide id="9" orient="horz" pos="4211">
          <p15:clr>
            <a:srgbClr val="F26B43"/>
          </p15:clr>
        </p15:guide>
        <p15:guide id="10" orient="horz" pos="1248" userDrawn="1">
          <p15:clr>
            <a:srgbClr val="F26B43"/>
          </p15:clr>
        </p15:guide>
        <p15:guide id="11" orient="horz" pos="3984" userDrawn="1">
          <p15:clr>
            <a:srgbClr val="F26B43"/>
          </p15:clr>
        </p15:guide>
        <p15:guide id="12" orient="horz" pos="1656" userDrawn="1">
          <p15:clr>
            <a:srgbClr val="F26B43"/>
          </p15:clr>
        </p15:guide>
        <p15:guide id="13" pos="2980">
          <p15:clr>
            <a:srgbClr val="F26B43"/>
          </p15:clr>
        </p15:guide>
        <p15:guide id="14" orient="horz" pos="2260" userDrawn="1">
          <p15:clr>
            <a:srgbClr val="F26B43"/>
          </p15:clr>
        </p15:guide>
        <p15:guide id="15" pos="26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371599"/>
            <a:ext cx="8458200" cy="487680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26412" y="6673531"/>
            <a:ext cx="355840" cy="161396"/>
          </a:xfrm>
          <a:prstGeom prst="rect">
            <a:avLst/>
          </a:prstGeom>
        </p:spPr>
        <p:txBody>
          <a:bodyPr vert="horz" lIns="45720" tIns="45720" rIns="45720" bIns="45720" rtlCol="0" anchor="ctr"/>
          <a:lstStyle>
            <a:lvl1pPr algn="r">
              <a:defRPr sz="800">
                <a:solidFill>
                  <a:schemeClr val="tx1">
                    <a:lumMod val="65000"/>
                    <a:lumOff val="35000"/>
                  </a:schemeClr>
                </a:solidFill>
              </a:defRPr>
            </a:lvl1pPr>
          </a:lstStyle>
          <a:p>
            <a:fld id="{68151E55-6873-49E2-B8D5-2F265E6F1973}" type="slidenum">
              <a:rPr lang="en-US" smtClean="0"/>
              <a:pPr/>
              <a:t>‹#›</a:t>
            </a:fld>
            <a:endParaRPr lang="en-US" dirty="0"/>
          </a:p>
        </p:txBody>
      </p:sp>
      <p:sp>
        <p:nvSpPr>
          <p:cNvPr id="7" name="Short Copyright">
            <a:extLst>
              <a:ext uri="{FF2B5EF4-FFF2-40B4-BE49-F238E27FC236}">
                <a16:creationId xmlns:a16="http://schemas.microsoft.com/office/drawing/2014/main" id="{D7B1F7DE-03FD-4354-AF8B-C1A3A412CCC3}"/>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solidFill>
              </a:rPr>
              <a:t>© McGraw Hill</a:t>
            </a:r>
          </a:p>
        </p:txBody>
      </p:sp>
    </p:spTree>
    <p:extLst>
      <p:ext uri="{BB962C8B-B14F-4D97-AF65-F5344CB8AC3E}">
        <p14:creationId xmlns:p14="http://schemas.microsoft.com/office/powerpoint/2010/main" val="2924093042"/>
      </p:ext>
    </p:extLst>
  </p:cSld>
  <p:clrMap bg1="lt1" tx1="dk1" bg2="lt2" tx2="dk2" accent1="accent1" accent2="accent2" accent3="accent3" accent4="accent4" accent5="accent5" accent6="accent6" hlink="hlink" folHlink="folHlink"/>
  <p:sldLayoutIdLst>
    <p:sldLayoutId id="2147483702" r:id="rId1"/>
    <p:sldLayoutId id="2147483709" r:id="rId2"/>
    <p:sldLayoutId id="2147483703" r:id="rId3"/>
  </p:sldLayoutIdLst>
  <p:hf sldNum="0" hdr="0" ft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2" Type="http://schemas.openxmlformats.org/officeDocument/2006/relationships/slide" Target="slide22.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17661A7-DA87-4701-9B19-4B453B0160EC}"/>
              </a:ext>
            </a:extLst>
          </p:cNvPr>
          <p:cNvSpPr>
            <a:spLocks noGrp="1"/>
          </p:cNvSpPr>
          <p:nvPr>
            <p:ph type="ctrTitle"/>
          </p:nvPr>
        </p:nvSpPr>
        <p:spPr/>
        <p:txBody>
          <a:bodyPr/>
          <a:lstStyle/>
          <a:p>
            <a:r>
              <a:rPr lang="en-US" noProof="0" dirty="0"/>
              <a:t>Chapter 14</a:t>
            </a:r>
          </a:p>
        </p:txBody>
      </p:sp>
      <p:sp>
        <p:nvSpPr>
          <p:cNvPr id="11" name="Subtitle 1">
            <a:extLst>
              <a:ext uri="{FF2B5EF4-FFF2-40B4-BE49-F238E27FC236}">
                <a16:creationId xmlns:a16="http://schemas.microsoft.com/office/drawing/2014/main" id="{5706F91B-349A-40BF-93D8-A5E2F244782F}"/>
              </a:ext>
            </a:extLst>
          </p:cNvPr>
          <p:cNvSpPr>
            <a:spLocks noGrp="1"/>
          </p:cNvSpPr>
          <p:nvPr>
            <p:ph type="subTitle" idx="1"/>
          </p:nvPr>
        </p:nvSpPr>
        <p:spPr/>
        <p:txBody>
          <a:bodyPr/>
          <a:lstStyle/>
          <a:p>
            <a:pPr>
              <a:defRPr/>
            </a:pPr>
            <a:r>
              <a:rPr lang="en-US" sz="2600" dirty="0"/>
              <a:t>The Situation</a:t>
            </a:r>
          </a:p>
        </p:txBody>
      </p:sp>
      <p:sp>
        <p:nvSpPr>
          <p:cNvPr id="4" name="Text Placeholder 3">
            <a:extLst>
              <a:ext uri="{FF2B5EF4-FFF2-40B4-BE49-F238E27FC236}">
                <a16:creationId xmlns:a16="http://schemas.microsoft.com/office/drawing/2014/main" id="{453C110B-6DD0-433D-A10F-1095D4797A43}"/>
              </a:ext>
            </a:extLst>
          </p:cNvPr>
          <p:cNvSpPr>
            <a:spLocks noGrp="1"/>
          </p:cNvSpPr>
          <p:nvPr>
            <p:ph type="body" sz="quarter" idx="10"/>
          </p:nvPr>
        </p:nvSpPr>
        <p:spPr>
          <a:prstGeom prst="rect">
            <a:avLst/>
          </a:prstGeom>
        </p:spPr>
        <p:txBody>
          <a:bodyPr anchor="ctr"/>
          <a:lstStyle/>
          <a:p>
            <a:pPr algn="ctr"/>
            <a:r>
              <a:rPr lang="en-IN" sz="900" dirty="0">
                <a:solidFill>
                  <a:schemeClr val="tx1"/>
                </a:solidFill>
              </a:rPr>
              <a:t>Copyright ©2022 McGraw-Hill Education. All rights reserved. No reproduction or distribution without the prior written consent of McGraw-Hill Education.</a:t>
            </a:r>
            <a:endParaRPr lang="en-US" sz="900" dirty="0">
              <a:solidFill>
                <a:schemeClr val="tx1"/>
              </a:solidFill>
            </a:endParaRPr>
          </a:p>
        </p:txBody>
      </p:sp>
    </p:spTree>
    <p:extLst>
      <p:ext uri="{BB962C8B-B14F-4D97-AF65-F5344CB8AC3E}">
        <p14:creationId xmlns:p14="http://schemas.microsoft.com/office/powerpoint/2010/main" val="137392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25B801-3F2A-4AC9-94D4-58D65787C8F8}"/>
              </a:ext>
            </a:extLst>
          </p:cNvPr>
          <p:cNvSpPr>
            <a:spLocks noGrp="1"/>
          </p:cNvSpPr>
          <p:nvPr>
            <p:ph type="title"/>
          </p:nvPr>
        </p:nvSpPr>
        <p:spPr/>
        <p:txBody>
          <a:bodyPr/>
          <a:lstStyle/>
          <a:p>
            <a:r>
              <a:rPr lang="en-US" altLang="en-US" dirty="0"/>
              <a:t> From the Industrial Age to the Information Age </a:t>
            </a:r>
            <a:r>
              <a:rPr lang="en-US" altLang="en-US" sz="1000" dirty="0"/>
              <a:t>1</a:t>
            </a:r>
            <a:endParaRPr lang="en-US" sz="1000" dirty="0"/>
          </a:p>
        </p:txBody>
      </p:sp>
      <p:sp>
        <p:nvSpPr>
          <p:cNvPr id="7" name="Content Placeholder 6">
            <a:extLst>
              <a:ext uri="{FF2B5EF4-FFF2-40B4-BE49-F238E27FC236}">
                <a16:creationId xmlns:a16="http://schemas.microsoft.com/office/drawing/2014/main" id="{1CFB37FD-E802-4750-A48E-466E76F05B31}"/>
              </a:ext>
            </a:extLst>
          </p:cNvPr>
          <p:cNvSpPr>
            <a:spLocks noGrp="1"/>
          </p:cNvSpPr>
          <p:nvPr>
            <p:ph sz="quarter" idx="11"/>
          </p:nvPr>
        </p:nvSpPr>
        <p:spPr/>
        <p:txBody>
          <a:bodyPr/>
          <a:lstStyle/>
          <a:p>
            <a:r>
              <a:rPr lang="en-US" altLang="en-US" dirty="0"/>
              <a:t>In the information age, many fundamental assumptions of the industrial age are be coming obsolete.</a:t>
            </a:r>
          </a:p>
          <a:p>
            <a:pPr marL="342900" indent="-342900">
              <a:buFont typeface="Arial" panose="020B0604020202020204" pitchFamily="34" charset="0"/>
              <a:buChar char="•"/>
            </a:pPr>
            <a:r>
              <a:rPr lang="en-IN" altLang="en-US" dirty="0"/>
              <a:t>Kaplan and Norton have identified a new set of operating assumptions underlying the information age in terms of how companies operate.</a:t>
            </a:r>
            <a:endParaRPr lang="en-US" altLang="en-US" dirty="0"/>
          </a:p>
          <a:p>
            <a:pPr lvl="2">
              <a:buClr>
                <a:schemeClr val="tx1"/>
              </a:buClr>
            </a:pPr>
            <a:r>
              <a:rPr lang="en-US" altLang="en-US" b="1" dirty="0">
                <a:solidFill>
                  <a:srgbClr val="E21A23"/>
                </a:solidFill>
              </a:rPr>
              <a:t>Cross functions</a:t>
            </a:r>
            <a:r>
              <a:rPr lang="en-US" altLang="en-US" dirty="0"/>
              <a:t>: Organizations operates with integrated business processes that cut across traditional business functions.</a:t>
            </a:r>
          </a:p>
          <a:p>
            <a:pPr lvl="2">
              <a:buClr>
                <a:schemeClr val="tx1"/>
              </a:buClr>
            </a:pPr>
            <a:r>
              <a:rPr lang="en-US" altLang="en-US" b="1" dirty="0">
                <a:solidFill>
                  <a:srgbClr val="E21A23"/>
                </a:solidFill>
              </a:rPr>
              <a:t>Links to customers and suppliers</a:t>
            </a:r>
            <a:r>
              <a:rPr lang="en-US" altLang="en-US" dirty="0"/>
              <a:t>: Information technology enables organizations to integrate supply, production, and delivery processes and to realize improvements in cost, quality, and response time.</a:t>
            </a:r>
          </a:p>
          <a:p>
            <a:pPr lvl="2">
              <a:buClr>
                <a:schemeClr val="tx1"/>
              </a:buClr>
            </a:pPr>
            <a:r>
              <a:rPr lang="en-US" altLang="en-US" b="1" dirty="0">
                <a:solidFill>
                  <a:srgbClr val="E21A23"/>
                </a:solidFill>
              </a:rPr>
              <a:t>Customer segmentation</a:t>
            </a:r>
            <a:r>
              <a:rPr lang="en-US" altLang="en-US" dirty="0"/>
              <a:t>: Companies must learn to offer customized products and services to diverse customer segments.</a:t>
            </a:r>
          </a:p>
          <a:p>
            <a:endParaRPr lang="en-US" altLang="en-US" dirty="0"/>
          </a:p>
          <a:p>
            <a:endParaRPr lang="en-US" altLang="en-US" dirty="0"/>
          </a:p>
        </p:txBody>
      </p:sp>
    </p:spTree>
    <p:extLst>
      <p:ext uri="{BB962C8B-B14F-4D97-AF65-F5344CB8AC3E}">
        <p14:creationId xmlns:p14="http://schemas.microsoft.com/office/powerpoint/2010/main" val="2203654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0967A42-802D-40CA-9C90-91F7109E1041}"/>
              </a:ext>
            </a:extLst>
          </p:cNvPr>
          <p:cNvSpPr>
            <a:spLocks noGrp="1"/>
          </p:cNvSpPr>
          <p:nvPr>
            <p:ph type="title"/>
          </p:nvPr>
        </p:nvSpPr>
        <p:spPr/>
        <p:txBody>
          <a:bodyPr/>
          <a:lstStyle/>
          <a:p>
            <a:r>
              <a:rPr lang="en-US" altLang="en-US" dirty="0"/>
              <a:t> From the Industrial Age to the Information Age </a:t>
            </a:r>
            <a:r>
              <a:rPr lang="en-US" altLang="en-US" sz="1000" dirty="0"/>
              <a:t>2</a:t>
            </a:r>
            <a:endParaRPr lang="en-US" sz="1000" dirty="0"/>
          </a:p>
        </p:txBody>
      </p:sp>
      <p:sp>
        <p:nvSpPr>
          <p:cNvPr id="7" name="Content Placeholder 6">
            <a:extLst>
              <a:ext uri="{FF2B5EF4-FFF2-40B4-BE49-F238E27FC236}">
                <a16:creationId xmlns:a16="http://schemas.microsoft.com/office/drawing/2014/main" id="{3E0FDC23-17EF-4D8A-9D01-B82AFE40E575}"/>
              </a:ext>
            </a:extLst>
          </p:cNvPr>
          <p:cNvSpPr>
            <a:spLocks noGrp="1"/>
          </p:cNvSpPr>
          <p:nvPr>
            <p:ph sz="quarter" idx="11"/>
          </p:nvPr>
        </p:nvSpPr>
        <p:spPr/>
        <p:txBody>
          <a:bodyPr/>
          <a:lstStyle/>
          <a:p>
            <a:pPr lvl="2">
              <a:spcBef>
                <a:spcPts val="1200"/>
              </a:spcBef>
              <a:spcAft>
                <a:spcPts val="1200"/>
              </a:spcAft>
              <a:buClr>
                <a:schemeClr val="tx1"/>
              </a:buClr>
            </a:pPr>
            <a:r>
              <a:rPr lang="en-US" altLang="en-US" b="1" dirty="0">
                <a:solidFill>
                  <a:srgbClr val="E21A23"/>
                </a:solidFill>
              </a:rPr>
              <a:t>Global scale</a:t>
            </a:r>
            <a:r>
              <a:rPr lang="en-US" altLang="en-US" dirty="0"/>
              <a:t>: Companies today compete against the best companies throughout the entire world</a:t>
            </a:r>
          </a:p>
          <a:p>
            <a:pPr lvl="2">
              <a:spcBef>
                <a:spcPts val="1200"/>
              </a:spcBef>
              <a:spcAft>
                <a:spcPts val="1200"/>
              </a:spcAft>
              <a:buClr>
                <a:schemeClr val="tx1"/>
              </a:buClr>
            </a:pPr>
            <a:r>
              <a:rPr lang="en-US" altLang="en-US" b="1" dirty="0">
                <a:solidFill>
                  <a:srgbClr val="E21A23"/>
                </a:solidFill>
              </a:rPr>
              <a:t>Innovation</a:t>
            </a:r>
            <a:r>
              <a:rPr lang="en-US" altLang="en-US" dirty="0"/>
              <a:t>: As product life cycles continue to shrink, companies must be masters at anticipating customers’ future needs, innovating new products and services, and rapidly deploying new technologies into efficient delivery processes</a:t>
            </a:r>
          </a:p>
          <a:p>
            <a:pPr lvl="2">
              <a:spcBef>
                <a:spcPts val="1200"/>
              </a:spcBef>
              <a:spcAft>
                <a:spcPts val="1200"/>
              </a:spcAft>
              <a:buClr>
                <a:schemeClr val="tx1"/>
              </a:buClr>
            </a:pPr>
            <a:r>
              <a:rPr lang="en-US" altLang="en-US" b="1" dirty="0">
                <a:solidFill>
                  <a:srgbClr val="E21A23"/>
                </a:solidFill>
              </a:rPr>
              <a:t>Knowledge workers</a:t>
            </a:r>
            <a:r>
              <a:rPr lang="en-US" altLang="en-US" dirty="0"/>
              <a:t>: All employees must contribute value by what they know and by the information they can provide</a:t>
            </a:r>
          </a:p>
        </p:txBody>
      </p:sp>
    </p:spTree>
    <p:extLst>
      <p:ext uri="{BB962C8B-B14F-4D97-AF65-F5344CB8AC3E}">
        <p14:creationId xmlns:p14="http://schemas.microsoft.com/office/powerpoint/2010/main" val="4020001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21A3D05-7581-4EC5-AC78-CCA3FAE306C2}"/>
              </a:ext>
            </a:extLst>
          </p:cNvPr>
          <p:cNvSpPr>
            <a:spLocks noGrp="1"/>
          </p:cNvSpPr>
          <p:nvPr>
            <p:ph type="title"/>
          </p:nvPr>
        </p:nvSpPr>
        <p:spPr/>
        <p:txBody>
          <a:bodyPr/>
          <a:lstStyle/>
          <a:p>
            <a:r>
              <a:rPr lang="en-US" altLang="en-US" dirty="0"/>
              <a:t>The Formal Organization </a:t>
            </a:r>
            <a:r>
              <a:rPr lang="en-US" altLang="en-US" sz="1000" dirty="0"/>
              <a:t>1</a:t>
            </a:r>
            <a:endParaRPr lang="en-US" sz="1000" dirty="0"/>
          </a:p>
        </p:txBody>
      </p:sp>
      <p:sp>
        <p:nvSpPr>
          <p:cNvPr id="7" name="Content Placeholder 6">
            <a:extLst>
              <a:ext uri="{FF2B5EF4-FFF2-40B4-BE49-F238E27FC236}">
                <a16:creationId xmlns:a16="http://schemas.microsoft.com/office/drawing/2014/main" id="{E015CD70-0A00-41CF-A06A-14C3C3CF3870}"/>
              </a:ext>
            </a:extLst>
          </p:cNvPr>
          <p:cNvSpPr>
            <a:spLocks noGrp="1"/>
          </p:cNvSpPr>
          <p:nvPr>
            <p:ph sz="quarter" idx="11"/>
          </p:nvPr>
        </p:nvSpPr>
        <p:spPr/>
        <p:txBody>
          <a:bodyPr/>
          <a:lstStyle/>
          <a:p>
            <a:r>
              <a:rPr lang="en-US" altLang="en-US" dirty="0"/>
              <a:t>Involves the disciplines of management, organizational behavior, and organizational theory.</a:t>
            </a:r>
          </a:p>
          <a:p>
            <a:endParaRPr lang="en-US" altLang="en-US" dirty="0"/>
          </a:p>
          <a:p>
            <a:r>
              <a:rPr lang="en-US" altLang="en-US" dirty="0"/>
              <a:t>Many aspects can have a profound impact on leadership.</a:t>
            </a:r>
          </a:p>
          <a:p>
            <a:pPr marL="342900" indent="-342900">
              <a:buClr>
                <a:schemeClr val="tx1"/>
              </a:buClr>
              <a:buFont typeface="Arial" panose="020B0604020202020204" pitchFamily="34" charset="0"/>
              <a:buChar char="•"/>
            </a:pPr>
            <a:r>
              <a:rPr lang="en-US" altLang="en-US" b="1" dirty="0">
                <a:solidFill>
                  <a:srgbClr val="E21A23"/>
                </a:solidFill>
              </a:rPr>
              <a:t>Level of authority</a:t>
            </a:r>
            <a:r>
              <a:rPr lang="en-US" altLang="en-US" dirty="0"/>
              <a:t>: Hierarchical level in an organization.</a:t>
            </a:r>
          </a:p>
          <a:p>
            <a:pPr marL="342900" indent="-342900">
              <a:buClr>
                <a:schemeClr val="tx1"/>
              </a:buClr>
              <a:buFont typeface="Arial" panose="020B0604020202020204" pitchFamily="34" charset="0"/>
              <a:buChar char="•"/>
            </a:pPr>
            <a:r>
              <a:rPr lang="en-US" altLang="en-US" b="1" dirty="0">
                <a:solidFill>
                  <a:srgbClr val="E21A23"/>
                </a:solidFill>
              </a:rPr>
              <a:t>Organizational structure</a:t>
            </a:r>
            <a:r>
              <a:rPr lang="en-US" altLang="en-US" dirty="0"/>
              <a:t>: The way an organization’s activities are coordinated and controlled.</a:t>
            </a:r>
          </a:p>
          <a:p>
            <a:pPr lvl="2">
              <a:buClr>
                <a:schemeClr val="tx1"/>
              </a:buClr>
            </a:pPr>
            <a:r>
              <a:rPr lang="en-US" altLang="en-US" dirty="0"/>
              <a:t>Represents another level of the situation in which leaders and followers must operate.</a:t>
            </a:r>
          </a:p>
          <a:p>
            <a:endParaRPr lang="en-US" altLang="en-US" dirty="0"/>
          </a:p>
        </p:txBody>
      </p:sp>
    </p:spTree>
    <p:extLst>
      <p:ext uri="{BB962C8B-B14F-4D97-AF65-F5344CB8AC3E}">
        <p14:creationId xmlns:p14="http://schemas.microsoft.com/office/powerpoint/2010/main" val="1230794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3F472D-B8F3-4E4A-844E-6C09ED5FFB6E}"/>
              </a:ext>
            </a:extLst>
          </p:cNvPr>
          <p:cNvSpPr>
            <a:spLocks noGrp="1"/>
          </p:cNvSpPr>
          <p:nvPr>
            <p:ph type="title"/>
          </p:nvPr>
        </p:nvSpPr>
        <p:spPr/>
        <p:txBody>
          <a:bodyPr/>
          <a:lstStyle/>
          <a:p>
            <a:r>
              <a:rPr lang="en-US" altLang="en-US" dirty="0"/>
              <a:t>The Formal Organization </a:t>
            </a:r>
            <a:r>
              <a:rPr lang="en-US" altLang="en-US" sz="1000" dirty="0"/>
              <a:t>2</a:t>
            </a:r>
            <a:endParaRPr lang="en-US" dirty="0"/>
          </a:p>
        </p:txBody>
      </p:sp>
      <p:sp>
        <p:nvSpPr>
          <p:cNvPr id="7" name="Content Placeholder 6">
            <a:extLst>
              <a:ext uri="{FF2B5EF4-FFF2-40B4-BE49-F238E27FC236}">
                <a16:creationId xmlns:a16="http://schemas.microsoft.com/office/drawing/2014/main" id="{BDFEC677-2202-4F5A-8FCC-08E4586E8332}"/>
              </a:ext>
            </a:extLst>
          </p:cNvPr>
          <p:cNvSpPr>
            <a:spLocks noGrp="1"/>
          </p:cNvSpPr>
          <p:nvPr>
            <p:ph sz="quarter" idx="11"/>
          </p:nvPr>
        </p:nvSpPr>
        <p:spPr/>
        <p:txBody>
          <a:bodyPr>
            <a:noAutofit/>
          </a:bodyPr>
          <a:lstStyle/>
          <a:p>
            <a:r>
              <a:rPr lang="en-US" dirty="0"/>
              <a:t>Organizational structures vary in complexity.</a:t>
            </a:r>
          </a:p>
          <a:p>
            <a:pPr marL="342900" indent="-342900">
              <a:buClr>
                <a:schemeClr val="tx1"/>
              </a:buClr>
              <a:buFont typeface="Arial" panose="020B0604020202020204" pitchFamily="34" charset="0"/>
              <a:buChar char="•"/>
            </a:pPr>
            <a:r>
              <a:rPr lang="en-US" b="1" dirty="0">
                <a:solidFill>
                  <a:srgbClr val="E21A23"/>
                </a:solidFill>
              </a:rPr>
              <a:t>Horizontal complexity</a:t>
            </a:r>
            <a:r>
              <a:rPr lang="en-US" dirty="0"/>
              <a:t>: Number of "boxes" at any particular organizational level in an organizational chart.</a:t>
            </a:r>
          </a:p>
          <a:p>
            <a:pPr marL="342900" indent="-342900">
              <a:buClr>
                <a:schemeClr val="tx1"/>
              </a:buClr>
              <a:buFont typeface="Arial" panose="020B0604020202020204" pitchFamily="34" charset="0"/>
              <a:buChar char="•"/>
            </a:pPr>
            <a:r>
              <a:rPr lang="en-US" b="1" dirty="0">
                <a:solidFill>
                  <a:srgbClr val="E21A23"/>
                </a:solidFill>
              </a:rPr>
              <a:t>Vertical complexity</a:t>
            </a:r>
            <a:r>
              <a:rPr lang="en-US" dirty="0"/>
              <a:t>: Number of hierarchical levels appearing on an organizational chart.</a:t>
            </a:r>
          </a:p>
          <a:p>
            <a:pPr marL="342900" indent="-342900">
              <a:buClr>
                <a:schemeClr val="tx1"/>
              </a:buClr>
              <a:buFont typeface="Arial" panose="020B0604020202020204" pitchFamily="34" charset="0"/>
              <a:buChar char="•"/>
            </a:pPr>
            <a:r>
              <a:rPr lang="en-US" b="1" dirty="0">
                <a:solidFill>
                  <a:srgbClr val="E21A23"/>
                </a:solidFill>
              </a:rPr>
              <a:t>Spatial complexity: </a:t>
            </a:r>
            <a:r>
              <a:rPr lang="en-US" dirty="0"/>
              <a:t>Describes the geographical dispersion of an organization’s members.</a:t>
            </a:r>
          </a:p>
          <a:p>
            <a:endParaRPr lang="en-US" dirty="0"/>
          </a:p>
          <a:p>
            <a:r>
              <a:rPr lang="en-US" dirty="0"/>
              <a:t>Organizations vary in their degree of formalization.</a:t>
            </a:r>
          </a:p>
          <a:p>
            <a:pPr marL="342900" indent="-342900">
              <a:buFont typeface="Arial" panose="020B0604020202020204" pitchFamily="34" charset="0"/>
              <a:buChar char="•"/>
            </a:pPr>
            <a:r>
              <a:rPr lang="en-US" b="1" dirty="0">
                <a:solidFill>
                  <a:srgbClr val="E21A23"/>
                </a:solidFill>
              </a:rPr>
              <a:t>Formalization</a:t>
            </a:r>
            <a:r>
              <a:rPr lang="en-US" dirty="0"/>
              <a:t>: Degree of standardization.</a:t>
            </a:r>
          </a:p>
          <a:p>
            <a:pPr lvl="2"/>
            <a:r>
              <a:rPr lang="en-US" dirty="0"/>
              <a:t>Varies with size.</a:t>
            </a:r>
          </a:p>
          <a:p>
            <a:pPr marL="342900" indent="-342900">
              <a:buFont typeface="Arial" panose="020B0604020202020204" pitchFamily="34" charset="0"/>
              <a:buChar char="•"/>
            </a:pPr>
            <a:r>
              <a:rPr lang="en-US" b="1" dirty="0">
                <a:solidFill>
                  <a:srgbClr val="E21A23"/>
                </a:solidFill>
              </a:rPr>
              <a:t>Centralization</a:t>
            </a:r>
            <a:r>
              <a:rPr lang="en-US" dirty="0"/>
              <a:t>: Diffusion of decision-making throughout an organization.</a:t>
            </a:r>
          </a:p>
        </p:txBody>
      </p:sp>
    </p:spTree>
    <p:extLst>
      <p:ext uri="{BB962C8B-B14F-4D97-AF65-F5344CB8AC3E}">
        <p14:creationId xmlns:p14="http://schemas.microsoft.com/office/powerpoint/2010/main" val="3654639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3F472D-B8F3-4E4A-844E-6C09ED5FFB6E}"/>
              </a:ext>
            </a:extLst>
          </p:cNvPr>
          <p:cNvSpPr>
            <a:spLocks noGrp="1"/>
          </p:cNvSpPr>
          <p:nvPr>
            <p:ph type="title"/>
          </p:nvPr>
        </p:nvSpPr>
        <p:spPr/>
        <p:txBody>
          <a:bodyPr/>
          <a:lstStyle/>
          <a:p>
            <a:r>
              <a:rPr lang="en-US" altLang="en-US" dirty="0"/>
              <a:t> The Informal Organization: Organizational Culture </a:t>
            </a:r>
            <a:r>
              <a:rPr lang="en-US" altLang="en-US" sz="1000" dirty="0"/>
              <a:t>1</a:t>
            </a:r>
            <a:endParaRPr lang="en-US" sz="1000" dirty="0"/>
          </a:p>
        </p:txBody>
      </p:sp>
      <p:sp>
        <p:nvSpPr>
          <p:cNvPr id="7" name="Content Placeholder 6">
            <a:extLst>
              <a:ext uri="{FF2B5EF4-FFF2-40B4-BE49-F238E27FC236}">
                <a16:creationId xmlns:a16="http://schemas.microsoft.com/office/drawing/2014/main" id="{BDFEC677-2202-4F5A-8FCC-08E4586E8332}"/>
              </a:ext>
            </a:extLst>
          </p:cNvPr>
          <p:cNvSpPr>
            <a:spLocks noGrp="1"/>
          </p:cNvSpPr>
          <p:nvPr>
            <p:ph sz="quarter" idx="11"/>
          </p:nvPr>
        </p:nvSpPr>
        <p:spPr/>
        <p:txBody>
          <a:bodyPr/>
          <a:lstStyle/>
          <a:p>
            <a:pPr marL="342900" indent="-342900">
              <a:buClr>
                <a:schemeClr val="tx1"/>
              </a:buClr>
              <a:buFont typeface="Arial" panose="020B0604020202020204" pitchFamily="34" charset="0"/>
              <a:buChar char="•"/>
            </a:pPr>
            <a:r>
              <a:rPr lang="en-US" altLang="en-US" b="1" dirty="0">
                <a:solidFill>
                  <a:srgbClr val="E21A23"/>
                </a:solidFill>
              </a:rPr>
              <a:t>Informal organization</a:t>
            </a:r>
            <a:r>
              <a:rPr lang="en-US" altLang="en-US" dirty="0"/>
              <a:t>: Organization’s culture.</a:t>
            </a:r>
          </a:p>
          <a:p>
            <a:pPr marL="342900" indent="-342900">
              <a:buClr>
                <a:schemeClr val="tx1"/>
              </a:buClr>
              <a:buFont typeface="Arial" panose="020B0604020202020204" pitchFamily="34" charset="0"/>
              <a:buChar char="•"/>
            </a:pPr>
            <a:r>
              <a:rPr lang="en-US" altLang="en-US" b="1" dirty="0">
                <a:solidFill>
                  <a:srgbClr val="E21A23"/>
                </a:solidFill>
              </a:rPr>
              <a:t>Organizational culture</a:t>
            </a:r>
            <a:r>
              <a:rPr lang="en-US" altLang="en-US" dirty="0"/>
              <a:t>: System of shared backgrounds, norms, values, or beliefs among members of a group.</a:t>
            </a:r>
          </a:p>
          <a:p>
            <a:pPr marL="342900" indent="-342900">
              <a:buClr>
                <a:schemeClr val="tx1"/>
              </a:buClr>
              <a:buFont typeface="Arial" panose="020B0604020202020204" pitchFamily="34" charset="0"/>
              <a:buChar char="•"/>
            </a:pPr>
            <a:r>
              <a:rPr lang="en-US" altLang="en-US" b="1" dirty="0">
                <a:solidFill>
                  <a:srgbClr val="E21A23"/>
                </a:solidFill>
              </a:rPr>
              <a:t>Organizational climate</a:t>
            </a:r>
            <a:r>
              <a:rPr lang="en-US" altLang="en-US" dirty="0">
                <a:solidFill>
                  <a:schemeClr val="tx1"/>
                </a:solidFill>
              </a:rPr>
              <a:t>:</a:t>
            </a:r>
            <a:r>
              <a:rPr lang="en-US" altLang="en-US" b="1" dirty="0">
                <a:solidFill>
                  <a:srgbClr val="E21A23"/>
                </a:solidFill>
              </a:rPr>
              <a:t> </a:t>
            </a:r>
            <a:r>
              <a:rPr lang="en-US" altLang="en-US" dirty="0"/>
              <a:t>Concerns members’ subjective reactions to the organization.</a:t>
            </a:r>
          </a:p>
          <a:p>
            <a:pPr lvl="2"/>
            <a:r>
              <a:rPr lang="en-US" altLang="en-US" dirty="0"/>
              <a:t>Partly a function of organizational culture.</a:t>
            </a:r>
          </a:p>
          <a:p>
            <a:endParaRPr lang="en-US" altLang="en-US" dirty="0"/>
          </a:p>
        </p:txBody>
      </p:sp>
    </p:spTree>
    <p:extLst>
      <p:ext uri="{BB962C8B-B14F-4D97-AF65-F5344CB8AC3E}">
        <p14:creationId xmlns:p14="http://schemas.microsoft.com/office/powerpoint/2010/main" val="1761123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3F472D-B8F3-4E4A-844E-6C09ED5FFB6E}"/>
              </a:ext>
            </a:extLst>
          </p:cNvPr>
          <p:cNvSpPr>
            <a:spLocks noGrp="1"/>
          </p:cNvSpPr>
          <p:nvPr>
            <p:ph type="title"/>
          </p:nvPr>
        </p:nvSpPr>
        <p:spPr/>
        <p:txBody>
          <a:bodyPr/>
          <a:lstStyle/>
          <a:p>
            <a:r>
              <a:rPr lang="en-US" altLang="en-US" sz="2400" dirty="0"/>
              <a:t>Some Questions That Define Organizational Culture</a:t>
            </a:r>
            <a:endParaRPr lang="en-US" sz="1000" dirty="0"/>
          </a:p>
        </p:txBody>
      </p:sp>
      <p:sp>
        <p:nvSpPr>
          <p:cNvPr id="7" name="Content Placeholder 6">
            <a:extLst>
              <a:ext uri="{FF2B5EF4-FFF2-40B4-BE49-F238E27FC236}">
                <a16:creationId xmlns:a16="http://schemas.microsoft.com/office/drawing/2014/main" id="{BDFEC677-2202-4F5A-8FCC-08E4586E8332}"/>
              </a:ext>
            </a:extLst>
          </p:cNvPr>
          <p:cNvSpPr>
            <a:spLocks noGrp="1"/>
          </p:cNvSpPr>
          <p:nvPr>
            <p:ph sz="quarter" idx="11"/>
          </p:nvPr>
        </p:nvSpPr>
        <p:spPr/>
        <p:txBody>
          <a:bodyPr>
            <a:normAutofit/>
          </a:bodyPr>
          <a:lstStyle/>
          <a:p>
            <a:pPr marL="342900" indent="-342900">
              <a:buFont typeface="Arial" panose="020B0604020202020204" pitchFamily="34" charset="0"/>
              <a:buChar char="•"/>
            </a:pPr>
            <a:r>
              <a:rPr lang="en-US" altLang="en-US" sz="2400" dirty="0"/>
              <a:t>What can be talked about or not talked about? </a:t>
            </a:r>
          </a:p>
          <a:p>
            <a:pPr marL="342900" indent="-342900">
              <a:buFont typeface="Arial" panose="020B0604020202020204" pitchFamily="34" charset="0"/>
              <a:buChar char="•"/>
            </a:pPr>
            <a:r>
              <a:rPr lang="en-US" altLang="en-US" sz="2400" dirty="0"/>
              <a:t>How do people wield power? </a:t>
            </a:r>
          </a:p>
          <a:p>
            <a:pPr marL="342900" indent="-342900">
              <a:buFont typeface="Arial" panose="020B0604020202020204" pitchFamily="34" charset="0"/>
              <a:buChar char="•"/>
            </a:pPr>
            <a:r>
              <a:rPr lang="en-US" altLang="en-US" sz="2400" dirty="0"/>
              <a:t>How does a person get ahead or stay out of trouble? </a:t>
            </a:r>
          </a:p>
          <a:p>
            <a:pPr marL="342900" indent="-342900">
              <a:buFont typeface="Arial" panose="020B0604020202020204" pitchFamily="34" charset="0"/>
              <a:buChar char="•"/>
            </a:pPr>
            <a:r>
              <a:rPr lang="en-US" altLang="en-US" sz="2400" dirty="0"/>
              <a:t>What are the unwritten rules of the game? </a:t>
            </a:r>
          </a:p>
          <a:p>
            <a:pPr marL="342900" indent="-342900">
              <a:buFont typeface="Arial" panose="020B0604020202020204" pitchFamily="34" charset="0"/>
              <a:buChar char="•"/>
            </a:pPr>
            <a:r>
              <a:rPr lang="en-US" altLang="en-US" sz="2400" dirty="0"/>
              <a:t>What are the organization’s morality and ethics? </a:t>
            </a:r>
          </a:p>
          <a:p>
            <a:pPr marL="342900" indent="-342900">
              <a:buFont typeface="Arial" panose="020B0604020202020204" pitchFamily="34" charset="0"/>
              <a:buChar char="•"/>
            </a:pPr>
            <a:r>
              <a:rPr lang="en-US" altLang="en-US" sz="2400" dirty="0"/>
              <a:t>What stories are told about the organization? </a:t>
            </a:r>
          </a:p>
          <a:p>
            <a:pPr marL="342900" indent="-342900">
              <a:buFont typeface="Arial" panose="020B0604020202020204" pitchFamily="34" charset="0"/>
              <a:buChar char="•"/>
            </a:pPr>
            <a:endParaRPr lang="en-US" altLang="en-US" sz="2400" dirty="0"/>
          </a:p>
        </p:txBody>
      </p:sp>
    </p:spTree>
    <p:extLst>
      <p:ext uri="{BB962C8B-B14F-4D97-AF65-F5344CB8AC3E}">
        <p14:creationId xmlns:p14="http://schemas.microsoft.com/office/powerpoint/2010/main" val="632292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3F472D-B8F3-4E4A-844E-6C09ED5FFB6E}"/>
              </a:ext>
            </a:extLst>
          </p:cNvPr>
          <p:cNvSpPr>
            <a:spLocks noGrp="1"/>
          </p:cNvSpPr>
          <p:nvPr>
            <p:ph type="title"/>
          </p:nvPr>
        </p:nvSpPr>
        <p:spPr/>
        <p:txBody>
          <a:bodyPr/>
          <a:lstStyle/>
          <a:p>
            <a:r>
              <a:rPr lang="en-US" altLang="en-US" dirty="0"/>
              <a:t> The Informal Organization: Organizational Culture </a:t>
            </a:r>
            <a:r>
              <a:rPr lang="en-US" altLang="en-US" sz="1000" dirty="0"/>
              <a:t>2</a:t>
            </a:r>
            <a:endParaRPr lang="en-US" dirty="0"/>
          </a:p>
        </p:txBody>
      </p:sp>
      <p:sp>
        <p:nvSpPr>
          <p:cNvPr id="7" name="Content Placeholder 6">
            <a:extLst>
              <a:ext uri="{FF2B5EF4-FFF2-40B4-BE49-F238E27FC236}">
                <a16:creationId xmlns:a16="http://schemas.microsoft.com/office/drawing/2014/main" id="{BDFEC677-2202-4F5A-8FCC-08E4586E8332}"/>
              </a:ext>
            </a:extLst>
          </p:cNvPr>
          <p:cNvSpPr>
            <a:spLocks noGrp="1"/>
          </p:cNvSpPr>
          <p:nvPr>
            <p:ph sz="quarter" idx="11"/>
          </p:nvPr>
        </p:nvSpPr>
        <p:spPr/>
        <p:txBody>
          <a:bodyPr/>
          <a:lstStyle/>
          <a:p>
            <a:r>
              <a:rPr lang="en-US" altLang="en-US" dirty="0"/>
              <a:t>Leaders can change culture by attending to or ignoring particular issues, problems, or projects.</a:t>
            </a:r>
          </a:p>
          <a:p>
            <a:endParaRPr lang="en-US" altLang="en-US" dirty="0"/>
          </a:p>
          <a:p>
            <a:r>
              <a:rPr lang="en-US" altLang="en-US" dirty="0"/>
              <a:t>Leaders can modify culture:</a:t>
            </a:r>
          </a:p>
          <a:p>
            <a:endParaRPr lang="en-US" altLang="en-US" dirty="0"/>
          </a:p>
          <a:p>
            <a:pPr lvl="1"/>
            <a:r>
              <a:rPr lang="en-US" altLang="en-US" dirty="0"/>
              <a:t>Through their reactions to crises.</a:t>
            </a:r>
          </a:p>
          <a:p>
            <a:pPr lvl="1"/>
            <a:r>
              <a:rPr lang="en-US" altLang="en-US" dirty="0"/>
              <a:t>By rewarding new or different kinds of behavior.</a:t>
            </a:r>
          </a:p>
          <a:p>
            <a:pPr lvl="1"/>
            <a:r>
              <a:rPr lang="en-US" altLang="en-US" dirty="0"/>
              <a:t>By eliminating previous punishments or negative consequences for certain behaviors.</a:t>
            </a:r>
          </a:p>
        </p:txBody>
      </p:sp>
    </p:spTree>
    <p:extLst>
      <p:ext uri="{BB962C8B-B14F-4D97-AF65-F5344CB8AC3E}">
        <p14:creationId xmlns:p14="http://schemas.microsoft.com/office/powerpoint/2010/main" val="1882593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635E919-A26E-4BB7-AC16-C889868A0C94}"/>
              </a:ext>
            </a:extLst>
          </p:cNvPr>
          <p:cNvSpPr>
            <a:spLocks noGrp="1"/>
          </p:cNvSpPr>
          <p:nvPr>
            <p:ph type="title"/>
          </p:nvPr>
        </p:nvSpPr>
        <p:spPr/>
        <p:txBody>
          <a:bodyPr/>
          <a:lstStyle/>
          <a:p>
            <a:r>
              <a:rPr lang="en-US" altLang="en-US" sz="2400" dirty="0"/>
              <a:t> Figure 14.2: The Competing Values Framework</a:t>
            </a:r>
            <a:endParaRPr lang="en-US" dirty="0"/>
          </a:p>
        </p:txBody>
      </p:sp>
      <p:pic>
        <p:nvPicPr>
          <p:cNvPr id="8" name="Picture Placeholder 7" descr="The figure depicts a continuum depicting the four competing values in an organization.">
            <a:extLst>
              <a:ext uri="{FF2B5EF4-FFF2-40B4-BE49-F238E27FC236}">
                <a16:creationId xmlns:a16="http://schemas.microsoft.com/office/drawing/2014/main" id="{AD28D545-D002-4C14-9CCF-AB0F542546BB}"/>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t="-447" b="-397"/>
          <a:stretch/>
        </p:blipFill>
        <p:spPr>
          <a:xfrm>
            <a:off x="1657350" y="983411"/>
            <a:ext cx="5829300" cy="5199105"/>
          </a:xfrm>
        </p:spPr>
      </p:pic>
      <p:sp>
        <p:nvSpPr>
          <p:cNvPr id="7" name="Text Placeholder 1">
            <a:extLst>
              <a:ext uri="{FF2B5EF4-FFF2-40B4-BE49-F238E27FC236}">
                <a16:creationId xmlns:a16="http://schemas.microsoft.com/office/drawing/2014/main" id="{0FBE7B15-25CF-48FB-B52E-9351C9C95E07}"/>
              </a:ext>
            </a:extLst>
          </p:cNvPr>
          <p:cNvSpPr>
            <a:spLocks noGrp="1"/>
          </p:cNvSpPr>
          <p:nvPr>
            <p:ph type="body" sz="quarter" idx="12"/>
          </p:nvPr>
        </p:nvSpPr>
        <p:spPr>
          <a:xfrm>
            <a:off x="3370263" y="6324600"/>
            <a:ext cx="2403475" cy="190500"/>
          </a:xfrm>
        </p:spPr>
        <p:txBody>
          <a:bodyPr/>
          <a:lstStyle/>
          <a:p>
            <a:r>
              <a:rPr lang="en-US" dirty="0">
                <a:hlinkClick r:id="rId3" action="ppaction://hlinksldjump"/>
              </a:rPr>
              <a:t>Access the text alternative for slide images.</a:t>
            </a:r>
            <a:endParaRPr lang="en-US" dirty="0"/>
          </a:p>
        </p:txBody>
      </p:sp>
    </p:spTree>
    <p:extLst>
      <p:ext uri="{BB962C8B-B14F-4D97-AF65-F5344CB8AC3E}">
        <p14:creationId xmlns:p14="http://schemas.microsoft.com/office/powerpoint/2010/main" val="3139623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635E919-A26E-4BB7-AC16-C889868A0C94}"/>
              </a:ext>
            </a:extLst>
          </p:cNvPr>
          <p:cNvSpPr>
            <a:spLocks noGrp="1"/>
          </p:cNvSpPr>
          <p:nvPr>
            <p:ph type="title"/>
          </p:nvPr>
        </p:nvSpPr>
        <p:spPr/>
        <p:txBody>
          <a:bodyPr/>
          <a:lstStyle/>
          <a:p>
            <a:r>
              <a:rPr lang="en-US" altLang="en-US" dirty="0"/>
              <a:t>The Competing Values Framework</a:t>
            </a:r>
            <a:endParaRPr lang="en-US" dirty="0"/>
          </a:p>
        </p:txBody>
      </p:sp>
      <p:sp>
        <p:nvSpPr>
          <p:cNvPr id="7" name="Content Placeholder 6">
            <a:extLst>
              <a:ext uri="{FF2B5EF4-FFF2-40B4-BE49-F238E27FC236}">
                <a16:creationId xmlns:a16="http://schemas.microsoft.com/office/drawing/2014/main" id="{2B6B11A3-D930-4CD1-863E-A6EB3D8A807A}"/>
              </a:ext>
            </a:extLst>
          </p:cNvPr>
          <p:cNvSpPr>
            <a:spLocks noGrp="1"/>
          </p:cNvSpPr>
          <p:nvPr>
            <p:ph sz="quarter" idx="11"/>
          </p:nvPr>
        </p:nvSpPr>
        <p:spPr/>
        <p:txBody>
          <a:bodyPr/>
          <a:lstStyle/>
          <a:p>
            <a:r>
              <a:rPr lang="en-US" altLang="en-US" dirty="0"/>
              <a:t>Derives its name from the fact that values depicted on opposite ends of each axis are inherently in tension with each other.</a:t>
            </a:r>
          </a:p>
          <a:p>
            <a:pPr marL="342900" indent="-342900">
              <a:buFont typeface="Arial" panose="020B0604020202020204" pitchFamily="34" charset="0"/>
              <a:buChar char="•"/>
            </a:pPr>
            <a:r>
              <a:rPr lang="en-US" altLang="en-US" dirty="0"/>
              <a:t>An organization’s culture represents a balance or trade-off between these competing values that tends to work for that organization in its particular competitive environment.</a:t>
            </a:r>
          </a:p>
          <a:p>
            <a:endParaRPr lang="en-US" altLang="en-US" dirty="0"/>
          </a:p>
          <a:p>
            <a:r>
              <a:rPr lang="en-US" altLang="en-US" dirty="0"/>
              <a:t>People tend not to be consciously aware of their own organization’s culture.</a:t>
            </a:r>
          </a:p>
          <a:p>
            <a:pPr marL="342900" indent="-342900">
              <a:buFont typeface="Arial" panose="020B0604020202020204" pitchFamily="34" charset="0"/>
              <a:buChar char="•"/>
            </a:pPr>
            <a:r>
              <a:rPr lang="en-US" altLang="en-US" dirty="0"/>
              <a:t>People become aware of any need for culture change only when an organization’s culture is impeding organizational performance.</a:t>
            </a:r>
          </a:p>
          <a:p>
            <a:endParaRPr lang="en-US" altLang="en-US" dirty="0"/>
          </a:p>
          <a:p>
            <a:r>
              <a:rPr lang="en-US" altLang="en-US" dirty="0"/>
              <a:t>Designed to help organizations be more deliberate in identifying a culture more likely to be successful given their respective situations, and in transitioning to it.</a:t>
            </a:r>
          </a:p>
        </p:txBody>
      </p:sp>
    </p:spTree>
    <p:extLst>
      <p:ext uri="{BB962C8B-B14F-4D97-AF65-F5344CB8AC3E}">
        <p14:creationId xmlns:p14="http://schemas.microsoft.com/office/powerpoint/2010/main" val="2288064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E9947D7-AD6F-479B-AF59-BEF77CB18EA6}"/>
              </a:ext>
            </a:extLst>
          </p:cNvPr>
          <p:cNvSpPr>
            <a:spLocks noGrp="1"/>
          </p:cNvSpPr>
          <p:nvPr>
            <p:ph type="title"/>
          </p:nvPr>
        </p:nvSpPr>
        <p:spPr/>
        <p:txBody>
          <a:bodyPr>
            <a:noAutofit/>
          </a:bodyPr>
          <a:lstStyle/>
          <a:p>
            <a:r>
              <a:rPr lang="en-US" dirty="0"/>
              <a:t>Table 14.3: Contributions to Organizational Effectiveness of Organizational Culture Emphases</a:t>
            </a:r>
          </a:p>
        </p:txBody>
      </p:sp>
      <p:sp>
        <p:nvSpPr>
          <p:cNvPr id="8" name="Text Placeholder 7">
            <a:extLst>
              <a:ext uri="{FF2B5EF4-FFF2-40B4-BE49-F238E27FC236}">
                <a16:creationId xmlns:a16="http://schemas.microsoft.com/office/drawing/2014/main" id="{892746D0-8B87-4D94-B352-0817B0E0F88D}"/>
              </a:ext>
            </a:extLst>
          </p:cNvPr>
          <p:cNvSpPr>
            <a:spLocks noGrp="1"/>
          </p:cNvSpPr>
          <p:nvPr>
            <p:ph type="body" sz="quarter" idx="13"/>
          </p:nvPr>
        </p:nvSpPr>
        <p:spPr/>
        <p:txBody>
          <a:bodyPr/>
          <a:lstStyle/>
          <a:p>
            <a:endParaRPr lang="en-US"/>
          </a:p>
        </p:txBody>
      </p:sp>
      <p:graphicFrame>
        <p:nvGraphicFramePr>
          <p:cNvPr id="11" name="Table Placeholder 10">
            <a:extLst>
              <a:ext uri="{FF2B5EF4-FFF2-40B4-BE49-F238E27FC236}">
                <a16:creationId xmlns:a16="http://schemas.microsoft.com/office/drawing/2014/main" id="{1CB86A06-7705-491F-B344-588A8DFDEA90}"/>
              </a:ext>
            </a:extLst>
          </p:cNvPr>
          <p:cNvGraphicFramePr>
            <a:graphicFrameLocks noGrp="1"/>
          </p:cNvGraphicFramePr>
          <p:nvPr>
            <p:ph type="tbl" sz="quarter" idx="15"/>
            <p:extLst>
              <p:ext uri="{D42A27DB-BD31-4B8C-83A1-F6EECF244321}">
                <p14:modId xmlns:p14="http://schemas.microsoft.com/office/powerpoint/2010/main" val="174514809"/>
              </p:ext>
            </p:extLst>
          </p:nvPr>
        </p:nvGraphicFramePr>
        <p:xfrm>
          <a:off x="457200" y="1301750"/>
          <a:ext cx="8305800" cy="3742266"/>
        </p:xfrm>
        <a:graphic>
          <a:graphicData uri="http://schemas.openxmlformats.org/drawingml/2006/table">
            <a:tbl>
              <a:tblPr firstRow="1" bandRow="1">
                <a:tableStyleId>{5C22544A-7EE6-4342-B048-85BDC9FD1C3A}</a:tableStyleId>
              </a:tblPr>
              <a:tblGrid>
                <a:gridCol w="2552700">
                  <a:extLst>
                    <a:ext uri="{9D8B030D-6E8A-4147-A177-3AD203B41FA5}">
                      <a16:colId xmlns:a16="http://schemas.microsoft.com/office/drawing/2014/main" val="20000"/>
                    </a:ext>
                  </a:extLst>
                </a:gridCol>
                <a:gridCol w="5753100">
                  <a:extLst>
                    <a:ext uri="{9D8B030D-6E8A-4147-A177-3AD203B41FA5}">
                      <a16:colId xmlns:a16="http://schemas.microsoft.com/office/drawing/2014/main" val="20001"/>
                    </a:ext>
                  </a:extLst>
                </a:gridCol>
              </a:tblGrid>
              <a:tr h="466982">
                <a:tc>
                  <a:txBody>
                    <a:bodyPr/>
                    <a:lstStyle/>
                    <a:p>
                      <a:r>
                        <a:rPr lang="en-US" sz="2000" dirty="0"/>
                        <a:t>Culture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0C20"/>
                    </a:solidFill>
                  </a:tcPr>
                </a:tc>
                <a:tc>
                  <a:txBody>
                    <a:bodyPr/>
                    <a:lstStyle/>
                    <a:p>
                      <a:r>
                        <a:rPr lang="en-US" sz="2000" dirty="0"/>
                        <a:t>Primary Emphasis and Value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0C20"/>
                    </a:solidFill>
                  </a:tcPr>
                </a:tc>
                <a:extLst>
                  <a:ext uri="{0D108BD9-81ED-4DB2-BD59-A6C34878D82A}">
                    <a16:rowId xmlns:a16="http://schemas.microsoft.com/office/drawing/2014/main" val="10000"/>
                  </a:ext>
                </a:extLst>
              </a:tr>
              <a:tr h="857215">
                <a:tc>
                  <a:txBody>
                    <a:bodyPr/>
                    <a:lstStyle/>
                    <a:p>
                      <a:r>
                        <a:rPr lang="en-US" sz="2000" dirty="0"/>
                        <a:t>Clan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dirty="0"/>
                        <a:t>Creating trust, valuing affiliation and collaboration, promoting</a:t>
                      </a:r>
                      <a:r>
                        <a:rPr lang="en-US" sz="2000" baseline="0" dirty="0"/>
                        <a:t> </a:t>
                      </a:r>
                      <a:r>
                        <a:rPr lang="en-US" sz="2000" dirty="0"/>
                        <a:t>teamwork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06023">
                <a:tc>
                  <a:txBody>
                    <a:bodyPr/>
                    <a:lstStyle/>
                    <a:p>
                      <a:r>
                        <a:rPr lang="en-US" sz="2000" dirty="0"/>
                        <a:t>Adhocracy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dirty="0"/>
                        <a:t>Building task involvement, creativity, and innovation; promoting autonomy and risk-taking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806023">
                <a:tc>
                  <a:txBody>
                    <a:bodyPr/>
                    <a:lstStyle/>
                    <a:p>
                      <a:r>
                        <a:rPr lang="en-US" sz="2000" dirty="0"/>
                        <a:t>Market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dirty="0"/>
                        <a:t>Increasing productivity, valuing competitiveness and achievement, promoting profitability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806023">
                <a:tc>
                  <a:txBody>
                    <a:bodyPr/>
                    <a:lstStyle/>
                    <a:p>
                      <a:r>
                        <a:rPr lang="en-US" sz="2000" dirty="0"/>
                        <a:t>Hierarchy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dirty="0"/>
                        <a:t>Clear rules and processes, efficiency and consistency, conformity and smooth functioning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35425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FE80D54A-7883-4FCE-B2F0-23CAD311A7FF}"/>
              </a:ext>
            </a:extLst>
          </p:cNvPr>
          <p:cNvSpPr>
            <a:spLocks noGrp="1"/>
          </p:cNvSpPr>
          <p:nvPr>
            <p:ph type="title"/>
          </p:nvPr>
        </p:nvSpPr>
        <p:spPr/>
        <p:txBody>
          <a:bodyPr/>
          <a:lstStyle/>
          <a:p>
            <a:r>
              <a:rPr lang="en-US" dirty="0"/>
              <a:t>Chapter Outline</a:t>
            </a:r>
            <a:endParaRPr lang="en-US" noProof="0" dirty="0"/>
          </a:p>
        </p:txBody>
      </p:sp>
      <p:sp>
        <p:nvSpPr>
          <p:cNvPr id="13" name="Content Placeholder 12">
            <a:extLst>
              <a:ext uri="{FF2B5EF4-FFF2-40B4-BE49-F238E27FC236}">
                <a16:creationId xmlns:a16="http://schemas.microsoft.com/office/drawing/2014/main" id="{2AAE2693-DC48-476D-9F96-A8A5FAB233AE}"/>
              </a:ext>
            </a:extLst>
          </p:cNvPr>
          <p:cNvSpPr>
            <a:spLocks noGrp="1"/>
          </p:cNvSpPr>
          <p:nvPr>
            <p:ph sz="quarter" idx="11"/>
          </p:nvPr>
        </p:nvSpPr>
        <p:spPr/>
        <p:txBody>
          <a:bodyPr>
            <a:normAutofit/>
          </a:bodyPr>
          <a:lstStyle/>
          <a:p>
            <a:pPr marL="342900" indent="-342900">
              <a:buFont typeface="Arial" panose="020B0604020202020204" pitchFamily="34" charset="0"/>
              <a:buChar char="•"/>
            </a:pPr>
            <a:r>
              <a:rPr lang="en-US" sz="2400" dirty="0"/>
              <a:t>Introduction</a:t>
            </a:r>
          </a:p>
          <a:p>
            <a:pPr marL="342900" indent="-342900">
              <a:buFont typeface="Arial" panose="020B0604020202020204" pitchFamily="34" charset="0"/>
              <a:buChar char="•"/>
            </a:pPr>
            <a:r>
              <a:rPr lang="en-US" sz="2400" dirty="0"/>
              <a:t>The task</a:t>
            </a:r>
          </a:p>
          <a:p>
            <a:pPr marL="342900" indent="-342900">
              <a:buFont typeface="Arial" panose="020B0604020202020204" pitchFamily="34" charset="0"/>
              <a:buChar char="•"/>
            </a:pPr>
            <a:r>
              <a:rPr lang="en-US" sz="2400" dirty="0"/>
              <a:t>The organization</a:t>
            </a:r>
          </a:p>
          <a:p>
            <a:pPr marL="342900" indent="-342900">
              <a:buFont typeface="Arial" panose="020B0604020202020204" pitchFamily="34" charset="0"/>
              <a:buChar char="•"/>
            </a:pPr>
            <a:r>
              <a:rPr lang="en-US" sz="2400" dirty="0"/>
              <a:t>The environment</a:t>
            </a:r>
          </a:p>
        </p:txBody>
      </p:sp>
    </p:spTree>
    <p:extLst>
      <p:ext uri="{BB962C8B-B14F-4D97-AF65-F5344CB8AC3E}">
        <p14:creationId xmlns:p14="http://schemas.microsoft.com/office/powerpoint/2010/main" val="1201657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A5F828-1D00-4B8D-A86F-ABC826E41F6F}"/>
              </a:ext>
            </a:extLst>
          </p:cNvPr>
          <p:cNvSpPr>
            <a:spLocks noGrp="1"/>
          </p:cNvSpPr>
          <p:nvPr>
            <p:ph type="title"/>
          </p:nvPr>
        </p:nvSpPr>
        <p:spPr/>
        <p:txBody>
          <a:bodyPr>
            <a:noAutofit/>
          </a:bodyPr>
          <a:lstStyle/>
          <a:p>
            <a:r>
              <a:rPr lang="en-US" dirty="0"/>
              <a:t>An Afterthought on Organizational Issues for Students and Young Leaders</a:t>
            </a:r>
          </a:p>
        </p:txBody>
      </p:sp>
      <p:sp>
        <p:nvSpPr>
          <p:cNvPr id="8" name="Content Placeholder 7">
            <a:extLst>
              <a:ext uri="{FF2B5EF4-FFF2-40B4-BE49-F238E27FC236}">
                <a16:creationId xmlns:a16="http://schemas.microsoft.com/office/drawing/2014/main" id="{A5C2E2BA-1205-40DB-AE80-8D104AB52A2C}"/>
              </a:ext>
            </a:extLst>
          </p:cNvPr>
          <p:cNvSpPr>
            <a:spLocks noGrp="1"/>
          </p:cNvSpPr>
          <p:nvPr>
            <p:ph sz="quarter" idx="11"/>
          </p:nvPr>
        </p:nvSpPr>
        <p:spPr/>
        <p:txBody>
          <a:bodyPr>
            <a:normAutofit/>
          </a:bodyPr>
          <a:lstStyle/>
          <a:p>
            <a:pPr marL="342900" indent="-342900">
              <a:buFont typeface="Arial" panose="020B0604020202020204" pitchFamily="34" charset="0"/>
              <a:buChar char="•"/>
            </a:pPr>
            <a:r>
              <a:rPr lang="en-US" sz="2400" dirty="0"/>
              <a:t>The primary reason for being familiar with organizational variables is the context they provide for understanding the leadership process at one’s own level in an organization.</a:t>
            </a:r>
          </a:p>
          <a:p>
            <a:pPr marL="342900" indent="-342900">
              <a:buFont typeface="Arial" panose="020B0604020202020204" pitchFamily="34" charset="0"/>
              <a:buChar char="•"/>
            </a:pPr>
            <a:r>
              <a:rPr lang="en-US" sz="2400" dirty="0"/>
              <a:t>Junior managers may be far better at describing the culture of a large organization.</a:t>
            </a:r>
          </a:p>
        </p:txBody>
      </p:sp>
    </p:spTree>
    <p:extLst>
      <p:ext uri="{BB962C8B-B14F-4D97-AF65-F5344CB8AC3E}">
        <p14:creationId xmlns:p14="http://schemas.microsoft.com/office/powerpoint/2010/main" val="676096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BE24C35-96D3-4078-B8C2-220022934A0E}"/>
              </a:ext>
            </a:extLst>
          </p:cNvPr>
          <p:cNvSpPr>
            <a:spLocks noGrp="1"/>
          </p:cNvSpPr>
          <p:nvPr>
            <p:ph type="title"/>
          </p:nvPr>
        </p:nvSpPr>
        <p:spPr/>
        <p:txBody>
          <a:bodyPr/>
          <a:lstStyle/>
          <a:p>
            <a:r>
              <a:rPr lang="en-US" altLang="en-US" dirty="0"/>
              <a:t>The Environment</a:t>
            </a:r>
            <a:endParaRPr lang="en-US" sz="1000" dirty="0"/>
          </a:p>
        </p:txBody>
      </p:sp>
      <p:sp>
        <p:nvSpPr>
          <p:cNvPr id="8" name="Content Placeholder 7">
            <a:extLst>
              <a:ext uri="{FF2B5EF4-FFF2-40B4-BE49-F238E27FC236}">
                <a16:creationId xmlns:a16="http://schemas.microsoft.com/office/drawing/2014/main" id="{49603FF9-C0C5-4CD1-96F6-4F56EAA26155}"/>
              </a:ext>
            </a:extLst>
          </p:cNvPr>
          <p:cNvSpPr>
            <a:spLocks noGrp="1"/>
          </p:cNvSpPr>
          <p:nvPr>
            <p:ph sz="quarter" idx="11"/>
          </p:nvPr>
        </p:nvSpPr>
        <p:spPr/>
        <p:txBody>
          <a:bodyPr/>
          <a:lstStyle/>
          <a:p>
            <a:r>
              <a:rPr lang="en-US" altLang="en-US" dirty="0"/>
              <a:t>Ronald Heifetz argues that leaders not only are facing more crises than ever before but that a new mode of leadership is needed because we are in a permanent state of crisis.</a:t>
            </a:r>
          </a:p>
          <a:p>
            <a:endParaRPr lang="en-US" altLang="en-US" dirty="0"/>
          </a:p>
          <a:p>
            <a:r>
              <a:rPr lang="en-US" altLang="en-US" dirty="0"/>
              <a:t>Change has become so fast and so pervasive that it impacts virtually every organization everywhere, and everyone in them.</a:t>
            </a:r>
          </a:p>
          <a:p>
            <a:pPr marL="342900" indent="-342900">
              <a:buClr>
                <a:schemeClr val="tx1"/>
              </a:buClr>
              <a:buFont typeface="Arial" panose="020B0604020202020204" pitchFamily="34" charset="0"/>
              <a:buChar char="•"/>
            </a:pPr>
            <a:r>
              <a:rPr lang="en-US" altLang="en-US" b="1" dirty="0">
                <a:solidFill>
                  <a:srgbClr val="E21A23"/>
                </a:solidFill>
              </a:rPr>
              <a:t>VUCA</a:t>
            </a:r>
            <a:r>
              <a:rPr lang="en-US" altLang="en-US" dirty="0"/>
              <a:t> describes this new state of affairs.</a:t>
            </a:r>
          </a:p>
          <a:p>
            <a:pPr lvl="2">
              <a:buClr>
                <a:schemeClr val="tx1"/>
              </a:buClr>
            </a:pPr>
            <a:r>
              <a:rPr lang="en-US" altLang="en-US" dirty="0"/>
              <a:t>VUCA stands for volatile, uncertain, complex, and ambiguous</a:t>
            </a:r>
          </a:p>
          <a:p>
            <a:endParaRPr lang="en-US" altLang="en-US" dirty="0"/>
          </a:p>
          <a:p>
            <a:r>
              <a:rPr lang="en-US" altLang="en-US" dirty="0"/>
              <a:t>Leadership has never been easy and appears to be growing more difficult.</a:t>
            </a:r>
          </a:p>
          <a:p>
            <a:endParaRPr lang="en-US" dirty="0"/>
          </a:p>
        </p:txBody>
      </p:sp>
    </p:spTree>
    <p:extLst>
      <p:ext uri="{BB962C8B-B14F-4D97-AF65-F5344CB8AC3E}">
        <p14:creationId xmlns:p14="http://schemas.microsoft.com/office/powerpoint/2010/main" val="3336659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002-C3C7-4A2D-BF05-7EB44E8CD81F}"/>
              </a:ext>
            </a:extLst>
          </p:cNvPr>
          <p:cNvSpPr>
            <a:spLocks noGrp="1"/>
          </p:cNvSpPr>
          <p:nvPr>
            <p:ph type="title"/>
          </p:nvPr>
        </p:nvSpPr>
        <p:spPr/>
        <p:txBody>
          <a:bodyPr>
            <a:noAutofit/>
          </a:bodyPr>
          <a:lstStyle/>
          <a:p>
            <a:r>
              <a:rPr lang="en-US" dirty="0"/>
              <a:t>Figure 14.3: Contrasting Different Environments in the Situational Level</a:t>
            </a:r>
          </a:p>
        </p:txBody>
      </p:sp>
      <p:pic>
        <p:nvPicPr>
          <p:cNvPr id="6" name="Picture Placeholder 5" descr="A Venn diagram depicts the leader–follower–situation model along with a vector of two contrasting types of environments affecting leadership.">
            <a:extLst>
              <a:ext uri="{FF2B5EF4-FFF2-40B4-BE49-F238E27FC236}">
                <a16:creationId xmlns:a16="http://schemas.microsoft.com/office/drawing/2014/main" id="{BEF813A1-25E5-4A06-AC0F-55BEF480CEC7}"/>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360" r="1360"/>
          <a:stretch>
            <a:fillRect/>
          </a:stretch>
        </p:blipFill>
        <p:spPr>
          <a:xfrm>
            <a:off x="342900" y="1306513"/>
            <a:ext cx="8458200" cy="4438650"/>
          </a:xfrm>
          <a:prstGeom prst="rect">
            <a:avLst/>
          </a:prstGeom>
        </p:spPr>
      </p:pic>
      <p:sp>
        <p:nvSpPr>
          <p:cNvPr id="7" name="Text Placeholder 1">
            <a:extLst>
              <a:ext uri="{FF2B5EF4-FFF2-40B4-BE49-F238E27FC236}">
                <a16:creationId xmlns:a16="http://schemas.microsoft.com/office/drawing/2014/main" id="{A4A330E0-C0FB-4096-9542-21A46EF6585F}"/>
              </a:ext>
            </a:extLst>
          </p:cNvPr>
          <p:cNvSpPr>
            <a:spLocks noGrp="1"/>
          </p:cNvSpPr>
          <p:nvPr>
            <p:ph type="body" sz="quarter" idx="12"/>
          </p:nvPr>
        </p:nvSpPr>
        <p:spPr>
          <a:xfrm>
            <a:off x="3370263" y="6324600"/>
            <a:ext cx="2403475" cy="190500"/>
          </a:xfrm>
        </p:spPr>
        <p:txBody>
          <a:bodyPr/>
          <a:lstStyle/>
          <a:p>
            <a:r>
              <a:rPr lang="en-US" dirty="0">
                <a:hlinkClick r:id="rId3" action="ppaction://hlinksldjump"/>
              </a:rPr>
              <a:t>Access the text alternative for slide images.</a:t>
            </a:r>
            <a:endParaRPr lang="en-US" dirty="0"/>
          </a:p>
        </p:txBody>
      </p:sp>
    </p:spTree>
    <p:extLst>
      <p:ext uri="{BB962C8B-B14F-4D97-AF65-F5344CB8AC3E}">
        <p14:creationId xmlns:p14="http://schemas.microsoft.com/office/powerpoint/2010/main" val="224737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BC327C8-C965-45B0-BA51-300F24947B00}"/>
              </a:ext>
            </a:extLst>
          </p:cNvPr>
          <p:cNvSpPr>
            <a:spLocks noGrp="1"/>
          </p:cNvSpPr>
          <p:nvPr>
            <p:ph type="title"/>
          </p:nvPr>
        </p:nvSpPr>
        <p:spPr/>
        <p:txBody>
          <a:bodyPr/>
          <a:lstStyle/>
          <a:p>
            <a:r>
              <a:rPr lang="en-US" altLang="en-US" dirty="0"/>
              <a:t>Leading across Societal Cultures</a:t>
            </a:r>
            <a:endParaRPr lang="en-US" dirty="0"/>
          </a:p>
        </p:txBody>
      </p:sp>
      <p:sp>
        <p:nvSpPr>
          <p:cNvPr id="7" name="Content Placeholder 6">
            <a:extLst>
              <a:ext uri="{FF2B5EF4-FFF2-40B4-BE49-F238E27FC236}">
                <a16:creationId xmlns:a16="http://schemas.microsoft.com/office/drawing/2014/main" id="{1BAD64BB-F48D-4741-A429-169C9F934C7F}"/>
              </a:ext>
            </a:extLst>
          </p:cNvPr>
          <p:cNvSpPr>
            <a:spLocks noGrp="1"/>
          </p:cNvSpPr>
          <p:nvPr>
            <p:ph sz="quarter" idx="11"/>
          </p:nvPr>
        </p:nvSpPr>
        <p:spPr/>
        <p:txBody>
          <a:bodyPr/>
          <a:lstStyle/>
          <a:p>
            <a:r>
              <a:rPr lang="en-US" altLang="en-US" dirty="0"/>
              <a:t>Leaders need to have an understanding of societal culture to avoid any conflicts and misunderstandings that may occur when people from different cultures work together.</a:t>
            </a:r>
          </a:p>
          <a:p>
            <a:pPr marL="342900" indent="-342900">
              <a:buFont typeface="Arial" panose="020B0604020202020204" pitchFamily="34" charset="0"/>
              <a:buChar char="•"/>
            </a:pPr>
            <a:r>
              <a:rPr lang="en-US" altLang="en-US" b="1" dirty="0">
                <a:solidFill>
                  <a:srgbClr val="E21A23"/>
                </a:solidFill>
              </a:rPr>
              <a:t>Societal culture</a:t>
            </a:r>
            <a:r>
              <a:rPr lang="en-US" altLang="en-US" dirty="0"/>
              <a:t>: Learned behaviors characterizing the total way of life of members within any given society.</a:t>
            </a:r>
          </a:p>
          <a:p>
            <a:pPr lvl="2"/>
            <a:r>
              <a:rPr lang="en-US" altLang="en-US" dirty="0"/>
              <a:t>Guides the distinctive mannerisms, ways of thinking, and values within particular societies.</a:t>
            </a:r>
          </a:p>
          <a:p>
            <a:endParaRPr lang="en-US" altLang="en-US" dirty="0"/>
          </a:p>
          <a:p>
            <a:r>
              <a:rPr lang="en-US" altLang="en-US" dirty="0"/>
              <a:t>Business leaders in the global context need to become aware and respectful of cultural differences and cultural perspectives.</a:t>
            </a:r>
          </a:p>
          <a:p>
            <a:endParaRPr lang="en-US" dirty="0"/>
          </a:p>
        </p:txBody>
      </p:sp>
    </p:spTree>
    <p:extLst>
      <p:ext uri="{BB962C8B-B14F-4D97-AF65-F5344CB8AC3E}">
        <p14:creationId xmlns:p14="http://schemas.microsoft.com/office/powerpoint/2010/main" val="2549250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A9CBE7B-0353-4B7A-A07B-AD4278731B63}"/>
              </a:ext>
            </a:extLst>
          </p:cNvPr>
          <p:cNvSpPr>
            <a:spLocks noGrp="1"/>
          </p:cNvSpPr>
          <p:nvPr>
            <p:ph type="title"/>
          </p:nvPr>
        </p:nvSpPr>
        <p:spPr/>
        <p:txBody>
          <a:bodyPr/>
          <a:lstStyle/>
          <a:p>
            <a:r>
              <a:rPr lang="en-US" altLang="en-US" dirty="0"/>
              <a:t>The GLOBE Study </a:t>
            </a:r>
            <a:r>
              <a:rPr lang="en-US" altLang="en-US" sz="1000" dirty="0"/>
              <a:t>1</a:t>
            </a:r>
            <a:endParaRPr lang="en-US" sz="1000" dirty="0"/>
          </a:p>
        </p:txBody>
      </p:sp>
      <p:sp>
        <p:nvSpPr>
          <p:cNvPr id="7" name="Content Placeholder 6">
            <a:extLst>
              <a:ext uri="{FF2B5EF4-FFF2-40B4-BE49-F238E27FC236}">
                <a16:creationId xmlns:a16="http://schemas.microsoft.com/office/drawing/2014/main" id="{4EC657E1-EC74-43CA-978E-1F0A3A43046E}"/>
              </a:ext>
            </a:extLst>
          </p:cNvPr>
          <p:cNvSpPr>
            <a:spLocks noGrp="1"/>
          </p:cNvSpPr>
          <p:nvPr>
            <p:ph sz="quarter" idx="11"/>
          </p:nvPr>
        </p:nvSpPr>
        <p:spPr/>
        <p:txBody>
          <a:bodyPr>
            <a:normAutofit/>
          </a:bodyPr>
          <a:lstStyle/>
          <a:p>
            <a:pPr marL="0" indent="0">
              <a:spcBef>
                <a:spcPts val="600"/>
              </a:spcBef>
              <a:spcAft>
                <a:spcPts val="600"/>
              </a:spcAft>
              <a:buNone/>
            </a:pPr>
            <a:r>
              <a:rPr lang="en-US" altLang="en-US" b="1" dirty="0">
                <a:solidFill>
                  <a:srgbClr val="E21A23"/>
                </a:solidFill>
              </a:rPr>
              <a:t>GLOBE</a:t>
            </a:r>
            <a:r>
              <a:rPr lang="en-US" altLang="en-US" dirty="0"/>
              <a:t>:</a:t>
            </a:r>
            <a:r>
              <a:rPr lang="en-US" altLang="en-US" b="1" dirty="0">
                <a:solidFill>
                  <a:srgbClr val="C30C20"/>
                </a:solidFill>
              </a:rPr>
              <a:t> </a:t>
            </a:r>
            <a:r>
              <a:rPr lang="en-US" altLang="en-US" dirty="0"/>
              <a:t>Acronym for a research program called the Global Leadership and Organizational Behavior Effectiveness Research Program.</a:t>
            </a:r>
          </a:p>
          <a:p>
            <a:pPr marL="0" indent="0" eaLnBrk="1" hangingPunct="1">
              <a:spcBef>
                <a:spcPts val="600"/>
              </a:spcBef>
              <a:spcAft>
                <a:spcPts val="600"/>
              </a:spcAft>
              <a:buNone/>
            </a:pPr>
            <a:endParaRPr lang="en-US" altLang="en-US" dirty="0"/>
          </a:p>
          <a:p>
            <a:pPr marL="0" indent="0" eaLnBrk="1" hangingPunct="1">
              <a:spcBef>
                <a:spcPts val="600"/>
              </a:spcBef>
              <a:spcAft>
                <a:spcPts val="600"/>
              </a:spcAft>
              <a:buNone/>
            </a:pPr>
            <a:r>
              <a:rPr lang="en-US" altLang="en-US" dirty="0"/>
              <a:t>Based on </a:t>
            </a:r>
            <a:r>
              <a:rPr lang="en-US" altLang="en-US" b="1" dirty="0">
                <a:solidFill>
                  <a:srgbClr val="E21A23"/>
                </a:solidFill>
              </a:rPr>
              <a:t>implicit leadership theory</a:t>
            </a:r>
            <a:r>
              <a:rPr lang="en-US" altLang="en-US" dirty="0">
                <a:solidFill>
                  <a:schemeClr val="tx1"/>
                </a:solidFill>
              </a:rPr>
              <a:t>.</a:t>
            </a:r>
          </a:p>
          <a:p>
            <a:pPr marL="342900" indent="-342900">
              <a:spcBef>
                <a:spcPts val="600"/>
              </a:spcBef>
              <a:spcAft>
                <a:spcPts val="600"/>
              </a:spcAft>
              <a:buFont typeface="Arial" panose="020B0604020202020204" pitchFamily="34" charset="0"/>
              <a:buChar char="•"/>
            </a:pPr>
            <a:r>
              <a:rPr lang="en-US" altLang="en-US" dirty="0"/>
              <a:t>Individuals have implicit beliefs and assumptions about attributes and behaviors that distinguish leaders from followers, effective leaders from ineffective leaders, and moral from immoral leaders.</a:t>
            </a:r>
          </a:p>
          <a:p>
            <a:pPr marL="342900" indent="-342900">
              <a:spcBef>
                <a:spcPts val="600"/>
              </a:spcBef>
              <a:spcAft>
                <a:spcPts val="600"/>
              </a:spcAft>
              <a:buFont typeface="Arial" panose="020B0604020202020204" pitchFamily="34" charset="0"/>
              <a:buChar char="•"/>
            </a:pPr>
            <a:r>
              <a:rPr lang="en-US" altLang="en-US" dirty="0"/>
              <a:t>Relatively distinctive implicit theories of leadership characterize different societal cultures from each other as well as organizational cultures within those societal cultures.</a:t>
            </a:r>
          </a:p>
          <a:p>
            <a:pPr lvl="2">
              <a:spcBef>
                <a:spcPts val="600"/>
              </a:spcBef>
              <a:spcAft>
                <a:spcPts val="600"/>
              </a:spcAft>
            </a:pPr>
            <a:r>
              <a:rPr lang="en-US" altLang="en-US" dirty="0"/>
              <a:t>GLOBE calls these </a:t>
            </a:r>
            <a:r>
              <a:rPr lang="en-US" altLang="en-US" b="1" dirty="0">
                <a:solidFill>
                  <a:srgbClr val="E21A23"/>
                </a:solidFill>
              </a:rPr>
              <a:t>culturally endorsed implicit theories of leadership</a:t>
            </a:r>
            <a:r>
              <a:rPr lang="en-US" altLang="en-US" dirty="0"/>
              <a:t>, or CLT.</a:t>
            </a:r>
          </a:p>
        </p:txBody>
      </p:sp>
    </p:spTree>
    <p:extLst>
      <p:ext uri="{BB962C8B-B14F-4D97-AF65-F5344CB8AC3E}">
        <p14:creationId xmlns:p14="http://schemas.microsoft.com/office/powerpoint/2010/main" val="2558846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53BB76B-ADF7-4A68-8E36-B3BD8538B5C6}"/>
              </a:ext>
            </a:extLst>
          </p:cNvPr>
          <p:cNvSpPr>
            <a:spLocks noGrp="1"/>
          </p:cNvSpPr>
          <p:nvPr>
            <p:ph type="title"/>
          </p:nvPr>
        </p:nvSpPr>
        <p:spPr/>
        <p:txBody>
          <a:bodyPr/>
          <a:lstStyle/>
          <a:p>
            <a:r>
              <a:rPr lang="en-US" altLang="en-US" dirty="0"/>
              <a:t>The GLOBE Study </a:t>
            </a:r>
            <a:r>
              <a:rPr lang="en-US" altLang="en-US" sz="1000" dirty="0"/>
              <a:t>2</a:t>
            </a:r>
            <a:endParaRPr lang="en-US" dirty="0"/>
          </a:p>
        </p:txBody>
      </p:sp>
      <p:sp>
        <p:nvSpPr>
          <p:cNvPr id="7" name="Content Placeholder 6">
            <a:extLst>
              <a:ext uri="{FF2B5EF4-FFF2-40B4-BE49-F238E27FC236}">
                <a16:creationId xmlns:a16="http://schemas.microsoft.com/office/drawing/2014/main" id="{31B8588D-4FA7-4F41-B7A3-058EAD0991CA}"/>
              </a:ext>
            </a:extLst>
          </p:cNvPr>
          <p:cNvSpPr>
            <a:spLocks noGrp="1"/>
          </p:cNvSpPr>
          <p:nvPr>
            <p:ph sz="quarter" idx="11"/>
          </p:nvPr>
        </p:nvSpPr>
        <p:spPr/>
        <p:txBody>
          <a:bodyPr/>
          <a:lstStyle/>
          <a:p>
            <a:pPr marL="0" indent="0">
              <a:buNone/>
            </a:pPr>
            <a:r>
              <a:rPr lang="en-US" altLang="en-US" sz="2000" dirty="0"/>
              <a:t>GLOBE </a:t>
            </a:r>
            <a:r>
              <a:rPr lang="en-US" altLang="en-US" dirty="0"/>
              <a:t>dimensions </a:t>
            </a:r>
            <a:r>
              <a:rPr lang="en-US" altLang="en-US" sz="2000" dirty="0"/>
              <a:t>for assessing CLT across all global cultures</a:t>
            </a:r>
          </a:p>
          <a:p>
            <a:pPr marL="342900" indent="-342900">
              <a:buClr>
                <a:schemeClr val="tx1"/>
              </a:buClr>
              <a:buFont typeface="Arial" panose="020B0604020202020204" pitchFamily="34" charset="0"/>
              <a:buChar char="•"/>
            </a:pPr>
            <a:r>
              <a:rPr lang="en-US" altLang="en-US" sz="2000" b="1" dirty="0">
                <a:solidFill>
                  <a:srgbClr val="E21A23"/>
                </a:solidFill>
              </a:rPr>
              <a:t>Charismatic/value-based leadership</a:t>
            </a:r>
            <a:r>
              <a:rPr lang="en-US" altLang="en-US" sz="2000" dirty="0"/>
              <a:t>:</a:t>
            </a:r>
            <a:r>
              <a:rPr lang="en-US" altLang="en-US" sz="2000" b="1" dirty="0"/>
              <a:t> </a:t>
            </a:r>
            <a:r>
              <a:rPr lang="en-US" altLang="en-US" sz="2000" dirty="0"/>
              <a:t>Inspires, motivates, and expects high performance from others on the basis of firmly held core values.</a:t>
            </a:r>
          </a:p>
          <a:p>
            <a:pPr marL="342900" indent="-342900">
              <a:buClr>
                <a:schemeClr val="tx1"/>
              </a:buClr>
              <a:buFont typeface="Arial" panose="020B0604020202020204" pitchFamily="34" charset="0"/>
              <a:buChar char="•"/>
            </a:pPr>
            <a:r>
              <a:rPr lang="en-US" altLang="en-US" sz="2000" b="1" dirty="0">
                <a:solidFill>
                  <a:srgbClr val="E21A23"/>
                </a:solidFill>
              </a:rPr>
              <a:t>Team-oriented leadership</a:t>
            </a:r>
            <a:r>
              <a:rPr lang="en-US" altLang="en-US" sz="2000" dirty="0"/>
              <a:t>: Emphasizes effective team building and implementation of a common goal among team members.</a:t>
            </a:r>
          </a:p>
          <a:p>
            <a:pPr marL="342900" indent="-342900">
              <a:buClr>
                <a:schemeClr val="tx1"/>
              </a:buClr>
              <a:buFont typeface="Arial" panose="020B0604020202020204" pitchFamily="34" charset="0"/>
              <a:buChar char="•"/>
            </a:pPr>
            <a:r>
              <a:rPr lang="en-US" altLang="en-US" sz="2000" b="1" dirty="0">
                <a:solidFill>
                  <a:srgbClr val="E21A23"/>
                </a:solidFill>
              </a:rPr>
              <a:t>Participative leadership</a:t>
            </a:r>
            <a:r>
              <a:rPr lang="en-US" altLang="en-US" sz="2000" dirty="0"/>
              <a:t>:</a:t>
            </a:r>
            <a:r>
              <a:rPr lang="en-US" altLang="en-US" sz="2000" b="1" dirty="0"/>
              <a:t> </a:t>
            </a:r>
            <a:r>
              <a:rPr lang="en-US" altLang="en-US" sz="2000" dirty="0"/>
              <a:t>Degree to which managers involve others in making and implementing decisions.</a:t>
            </a:r>
          </a:p>
          <a:p>
            <a:pPr marL="342900" indent="-342900">
              <a:buClr>
                <a:schemeClr val="tx1"/>
              </a:buClr>
              <a:buFont typeface="Arial" panose="020B0604020202020204" pitchFamily="34" charset="0"/>
              <a:buChar char="•"/>
            </a:pPr>
            <a:r>
              <a:rPr lang="en-US" altLang="en-US" sz="2000" b="1" dirty="0">
                <a:solidFill>
                  <a:srgbClr val="E21A23"/>
                </a:solidFill>
              </a:rPr>
              <a:t>Humane-oriented leadership</a:t>
            </a:r>
            <a:r>
              <a:rPr lang="en-US" altLang="en-US" sz="2000" dirty="0"/>
              <a:t>: Supportive and considerate leadership.</a:t>
            </a:r>
          </a:p>
          <a:p>
            <a:pPr marL="342900" indent="-342900">
              <a:buClr>
                <a:schemeClr val="tx1"/>
              </a:buClr>
              <a:buFont typeface="Arial" panose="020B0604020202020204" pitchFamily="34" charset="0"/>
              <a:buChar char="•"/>
            </a:pPr>
            <a:r>
              <a:rPr lang="en-US" altLang="en-US" sz="2000" b="1" dirty="0">
                <a:solidFill>
                  <a:srgbClr val="E21A23"/>
                </a:solidFill>
              </a:rPr>
              <a:t>Autonomous leadership</a:t>
            </a:r>
            <a:r>
              <a:rPr lang="en-US" altLang="en-US" sz="2000" dirty="0"/>
              <a:t>:</a:t>
            </a:r>
            <a:r>
              <a:rPr lang="en-US" altLang="en-US" sz="2000" b="1" dirty="0"/>
              <a:t> </a:t>
            </a:r>
            <a:r>
              <a:rPr lang="en-US" altLang="en-US" sz="2000" dirty="0"/>
              <a:t>Independent and individualistic leadershi</a:t>
            </a:r>
            <a:r>
              <a:rPr lang="en-US" altLang="en-US" dirty="0"/>
              <a:t>p</a:t>
            </a:r>
            <a:r>
              <a:rPr lang="en-US" altLang="en-US" sz="2000" dirty="0"/>
              <a:t>.</a:t>
            </a:r>
          </a:p>
          <a:p>
            <a:pPr marL="342900" indent="-342900">
              <a:buClr>
                <a:schemeClr val="tx1"/>
              </a:buClr>
              <a:buFont typeface="Arial" panose="020B0604020202020204" pitchFamily="34" charset="0"/>
              <a:buChar char="•"/>
            </a:pPr>
            <a:r>
              <a:rPr lang="en-US" altLang="en-US" sz="2000" b="1" dirty="0">
                <a:solidFill>
                  <a:srgbClr val="E21A23"/>
                </a:solidFill>
              </a:rPr>
              <a:t>Self-protective leadership</a:t>
            </a:r>
            <a:r>
              <a:rPr lang="en-US" altLang="en-US" sz="2000" dirty="0"/>
              <a:t>:</a:t>
            </a:r>
            <a:r>
              <a:rPr lang="en-US" altLang="en-US" sz="2000" b="1" dirty="0"/>
              <a:t> </a:t>
            </a:r>
            <a:r>
              <a:rPr lang="en-US" altLang="en-US" sz="2000" dirty="0"/>
              <a:t>Focuses on ensuring the safety and security of the individual or group member.</a:t>
            </a:r>
          </a:p>
          <a:p>
            <a:endParaRPr lang="en-US" dirty="0"/>
          </a:p>
        </p:txBody>
      </p:sp>
    </p:spTree>
    <p:extLst>
      <p:ext uri="{BB962C8B-B14F-4D97-AF65-F5344CB8AC3E}">
        <p14:creationId xmlns:p14="http://schemas.microsoft.com/office/powerpoint/2010/main" val="2278663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FF12F86-59CA-4A4F-889B-8722371B9AC5}"/>
              </a:ext>
            </a:extLst>
          </p:cNvPr>
          <p:cNvSpPr>
            <a:spLocks noGrp="1"/>
          </p:cNvSpPr>
          <p:nvPr>
            <p:ph type="title"/>
          </p:nvPr>
        </p:nvSpPr>
        <p:spPr/>
        <p:txBody>
          <a:bodyPr>
            <a:noAutofit/>
          </a:bodyPr>
          <a:lstStyle/>
          <a:p>
            <a:r>
              <a:rPr lang="en-US" dirty="0"/>
              <a:t>Leader Attributes and Behaviors Universally Viewed as Positive</a:t>
            </a:r>
          </a:p>
        </p:txBody>
      </p:sp>
      <p:sp>
        <p:nvSpPr>
          <p:cNvPr id="7" name="Content Placeholder 6">
            <a:extLst>
              <a:ext uri="{FF2B5EF4-FFF2-40B4-BE49-F238E27FC236}">
                <a16:creationId xmlns:a16="http://schemas.microsoft.com/office/drawing/2014/main" id="{EC9FBCF1-C895-4F13-8590-90E8084DD53B}"/>
              </a:ext>
            </a:extLst>
          </p:cNvPr>
          <p:cNvSpPr>
            <a:spLocks noGrp="1"/>
          </p:cNvSpPr>
          <p:nvPr>
            <p:ph sz="quarter" idx="11"/>
          </p:nvPr>
        </p:nvSpPr>
        <p:spPr>
          <a:xfrm>
            <a:off x="342900" y="1362138"/>
            <a:ext cx="4076700" cy="4408583"/>
          </a:xfrm>
        </p:spPr>
        <p:txBody>
          <a:bodyPr>
            <a:normAutofit lnSpcReduction="10000"/>
          </a:bodyPr>
          <a:lstStyle/>
          <a:p>
            <a:pPr marL="342900" indent="-342900" fontAlgn="t">
              <a:buFont typeface="Arial" panose="020B0604020202020204" pitchFamily="34" charset="0"/>
              <a:buChar char="•"/>
            </a:pPr>
            <a:r>
              <a:rPr lang="en-US" sz="2000" dirty="0"/>
              <a:t>Trustworthy.</a:t>
            </a:r>
          </a:p>
          <a:p>
            <a:pPr marL="342900" indent="-342900" fontAlgn="t">
              <a:buFont typeface="Arial" panose="020B0604020202020204" pitchFamily="34" charset="0"/>
              <a:buChar char="•"/>
            </a:pPr>
            <a:r>
              <a:rPr lang="en-US" sz="2000" dirty="0"/>
              <a:t>Just.</a:t>
            </a:r>
          </a:p>
          <a:p>
            <a:pPr marL="342900" indent="-342900" fontAlgn="t">
              <a:buFont typeface="Arial" panose="020B0604020202020204" pitchFamily="34" charset="0"/>
              <a:buChar char="•"/>
            </a:pPr>
            <a:r>
              <a:rPr lang="en-US" sz="2000" dirty="0"/>
              <a:t>Honest.</a:t>
            </a:r>
          </a:p>
          <a:p>
            <a:pPr marL="342900" indent="-342900" fontAlgn="t">
              <a:buFont typeface="Arial" panose="020B0604020202020204" pitchFamily="34" charset="0"/>
              <a:buChar char="•"/>
            </a:pPr>
            <a:r>
              <a:rPr lang="en-US" sz="2000" dirty="0"/>
              <a:t>Foresighted.</a:t>
            </a:r>
          </a:p>
          <a:p>
            <a:pPr marL="342900" indent="-342900" fontAlgn="t">
              <a:buFont typeface="Arial" panose="020B0604020202020204" pitchFamily="34" charset="0"/>
              <a:buChar char="•"/>
            </a:pPr>
            <a:r>
              <a:rPr lang="en-US" sz="2000" dirty="0"/>
              <a:t>Plans ahead.</a:t>
            </a:r>
          </a:p>
          <a:p>
            <a:pPr marL="342900" indent="-342900" fontAlgn="t">
              <a:buFont typeface="Arial" panose="020B0604020202020204" pitchFamily="34" charset="0"/>
              <a:buChar char="•"/>
            </a:pPr>
            <a:r>
              <a:rPr lang="en-US" sz="2000" dirty="0"/>
              <a:t>Encouraging.</a:t>
            </a:r>
          </a:p>
          <a:p>
            <a:pPr marL="342900" indent="-342900" fontAlgn="t">
              <a:buFont typeface="Arial" panose="020B0604020202020204" pitchFamily="34" charset="0"/>
              <a:buChar char="•"/>
            </a:pPr>
            <a:r>
              <a:rPr lang="en-US" sz="2000" dirty="0"/>
              <a:t>Informed.</a:t>
            </a:r>
          </a:p>
          <a:p>
            <a:pPr marL="342900" indent="-342900" fontAlgn="t">
              <a:buFont typeface="Arial" panose="020B0604020202020204" pitchFamily="34" charset="0"/>
              <a:buChar char="•"/>
            </a:pPr>
            <a:r>
              <a:rPr lang="en-US" sz="2000" dirty="0"/>
              <a:t>Excellence oriented.</a:t>
            </a:r>
          </a:p>
          <a:p>
            <a:pPr marL="342900" indent="-342900" fontAlgn="t">
              <a:buFont typeface="Arial" panose="020B0604020202020204" pitchFamily="34" charset="0"/>
              <a:buChar char="•"/>
            </a:pPr>
            <a:r>
              <a:rPr lang="en-US" sz="2000" dirty="0"/>
              <a:t>Positive.</a:t>
            </a:r>
          </a:p>
          <a:p>
            <a:pPr marL="342900" indent="-342900" fontAlgn="t">
              <a:buFont typeface="Arial" panose="020B0604020202020204" pitchFamily="34" charset="0"/>
              <a:buChar char="•"/>
            </a:pPr>
            <a:r>
              <a:rPr lang="en-US" sz="2000" dirty="0"/>
              <a:t>Dynamic.</a:t>
            </a:r>
          </a:p>
          <a:p>
            <a:pPr marL="342900" indent="-342900" fontAlgn="t">
              <a:buFont typeface="Arial" panose="020B0604020202020204" pitchFamily="34" charset="0"/>
              <a:buChar char="•"/>
            </a:pPr>
            <a:r>
              <a:rPr lang="en-US" sz="2000" dirty="0"/>
              <a:t>Motive arouser.</a:t>
            </a:r>
            <a:endParaRPr lang="en-US" dirty="0"/>
          </a:p>
        </p:txBody>
      </p:sp>
      <p:sp>
        <p:nvSpPr>
          <p:cNvPr id="10" name="Content Placeholder 9">
            <a:extLst>
              <a:ext uri="{FF2B5EF4-FFF2-40B4-BE49-F238E27FC236}">
                <a16:creationId xmlns:a16="http://schemas.microsoft.com/office/drawing/2014/main" id="{E5A459FB-5B7B-4B33-B9BF-4103CD942D47}"/>
              </a:ext>
            </a:extLst>
          </p:cNvPr>
          <p:cNvSpPr>
            <a:spLocks noGrp="1"/>
          </p:cNvSpPr>
          <p:nvPr>
            <p:ph sz="quarter" idx="14"/>
          </p:nvPr>
        </p:nvSpPr>
        <p:spPr>
          <a:xfrm>
            <a:off x="4724400" y="1362138"/>
            <a:ext cx="4076700" cy="4408584"/>
          </a:xfrm>
        </p:spPr>
        <p:txBody>
          <a:bodyPr>
            <a:normAutofit lnSpcReduction="10000"/>
          </a:bodyPr>
          <a:lstStyle/>
          <a:p>
            <a:pPr marL="342900" indent="-342900">
              <a:buFont typeface="Arial" panose="020B0604020202020204" pitchFamily="34" charset="0"/>
              <a:buChar char="•"/>
            </a:pPr>
            <a:r>
              <a:rPr lang="en-US" dirty="0"/>
              <a:t>Confidence builder.</a:t>
            </a:r>
          </a:p>
          <a:p>
            <a:pPr marL="342900" indent="-342900">
              <a:buFont typeface="Arial" panose="020B0604020202020204" pitchFamily="34" charset="0"/>
              <a:buChar char="•"/>
            </a:pPr>
            <a:r>
              <a:rPr lang="en-US" dirty="0"/>
              <a:t>Motivational.</a:t>
            </a:r>
          </a:p>
          <a:p>
            <a:pPr marL="342900" indent="-342900">
              <a:buFont typeface="Arial" panose="020B0604020202020204" pitchFamily="34" charset="0"/>
              <a:buChar char="•"/>
            </a:pPr>
            <a:r>
              <a:rPr lang="en-US" dirty="0"/>
              <a:t>Dependable.</a:t>
            </a:r>
          </a:p>
          <a:p>
            <a:pPr marL="342900" indent="-342900">
              <a:buFont typeface="Arial" panose="020B0604020202020204" pitchFamily="34" charset="0"/>
              <a:buChar char="•"/>
            </a:pPr>
            <a:r>
              <a:rPr lang="en-US" dirty="0"/>
              <a:t>Coordinator.</a:t>
            </a:r>
          </a:p>
          <a:p>
            <a:pPr marL="342900" indent="-342900">
              <a:buFont typeface="Arial" panose="020B0604020202020204" pitchFamily="34" charset="0"/>
              <a:buChar char="•"/>
            </a:pPr>
            <a:r>
              <a:rPr lang="en-US" dirty="0"/>
              <a:t>Intelligent</a:t>
            </a:r>
          </a:p>
          <a:p>
            <a:pPr marL="342900" indent="-342900">
              <a:buFont typeface="Arial" panose="020B0604020202020204" pitchFamily="34" charset="0"/>
              <a:buChar char="•"/>
            </a:pPr>
            <a:r>
              <a:rPr lang="en-US" dirty="0"/>
              <a:t>Decisive.</a:t>
            </a:r>
          </a:p>
          <a:p>
            <a:pPr marL="342900" indent="-342900">
              <a:buFont typeface="Arial" panose="020B0604020202020204" pitchFamily="34" charset="0"/>
              <a:buChar char="•"/>
            </a:pPr>
            <a:r>
              <a:rPr lang="en-US" dirty="0"/>
              <a:t>Effective bargainer.</a:t>
            </a:r>
          </a:p>
          <a:p>
            <a:pPr marL="342900" indent="-342900">
              <a:buFont typeface="Arial" panose="020B0604020202020204" pitchFamily="34" charset="0"/>
              <a:buChar char="•"/>
            </a:pPr>
            <a:r>
              <a:rPr lang="en-US" dirty="0"/>
              <a:t>Win-win problem solver.</a:t>
            </a:r>
          </a:p>
          <a:p>
            <a:pPr marL="342900" indent="-342900">
              <a:buFont typeface="Arial" panose="020B0604020202020204" pitchFamily="34" charset="0"/>
              <a:buChar char="•"/>
            </a:pPr>
            <a:r>
              <a:rPr lang="en-US" dirty="0"/>
              <a:t>Administratively skilled.</a:t>
            </a:r>
          </a:p>
          <a:p>
            <a:pPr marL="342900" indent="-342900">
              <a:buFont typeface="Arial" panose="020B0604020202020204" pitchFamily="34" charset="0"/>
              <a:buChar char="•"/>
            </a:pPr>
            <a:r>
              <a:rPr lang="en-US" dirty="0"/>
              <a:t>Communicative.</a:t>
            </a:r>
          </a:p>
          <a:p>
            <a:pPr marL="342900" indent="-342900">
              <a:buFont typeface="Arial" panose="020B0604020202020204" pitchFamily="34" charset="0"/>
              <a:buChar char="•"/>
            </a:pPr>
            <a:r>
              <a:rPr lang="en-US" dirty="0"/>
              <a:t>Team builder.</a:t>
            </a:r>
          </a:p>
        </p:txBody>
      </p:sp>
    </p:spTree>
    <p:extLst>
      <p:ext uri="{BB962C8B-B14F-4D97-AF65-F5344CB8AC3E}">
        <p14:creationId xmlns:p14="http://schemas.microsoft.com/office/powerpoint/2010/main" val="2606504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9ADA1B-ADEC-414A-9064-78746DF9D7DA}"/>
              </a:ext>
            </a:extLst>
          </p:cNvPr>
          <p:cNvSpPr>
            <a:spLocks noGrp="1"/>
          </p:cNvSpPr>
          <p:nvPr>
            <p:ph type="title"/>
          </p:nvPr>
        </p:nvSpPr>
        <p:spPr/>
        <p:txBody>
          <a:bodyPr>
            <a:noAutofit/>
          </a:bodyPr>
          <a:lstStyle/>
          <a:p>
            <a:r>
              <a:rPr lang="en-US" dirty="0"/>
              <a:t>Leader Attributes and Behaviors Universally Viewed as Negative</a:t>
            </a:r>
          </a:p>
        </p:txBody>
      </p:sp>
      <p:sp>
        <p:nvSpPr>
          <p:cNvPr id="7" name="Content Placeholder 6">
            <a:extLst>
              <a:ext uri="{FF2B5EF4-FFF2-40B4-BE49-F238E27FC236}">
                <a16:creationId xmlns:a16="http://schemas.microsoft.com/office/drawing/2014/main" id="{C66B39D7-715E-44BE-8C0A-7AB12C531A8B}"/>
              </a:ext>
            </a:extLst>
          </p:cNvPr>
          <p:cNvSpPr>
            <a:spLocks noGrp="1"/>
          </p:cNvSpPr>
          <p:nvPr>
            <p:ph sz="quarter" idx="11"/>
          </p:nvPr>
        </p:nvSpPr>
        <p:spPr/>
        <p:txBody>
          <a:bodyPr/>
          <a:lstStyle/>
          <a:p>
            <a:pPr marL="342900" indent="-342900">
              <a:buFont typeface="Arial" panose="020B0604020202020204" pitchFamily="34" charset="0"/>
              <a:buChar char="•"/>
            </a:pPr>
            <a:r>
              <a:rPr lang="en-US" dirty="0"/>
              <a:t>Loner.</a:t>
            </a:r>
          </a:p>
          <a:p>
            <a:pPr marL="342900" indent="-342900">
              <a:buFont typeface="Arial" panose="020B0604020202020204" pitchFamily="34" charset="0"/>
              <a:buChar char="•"/>
            </a:pPr>
            <a:r>
              <a:rPr lang="en-US" dirty="0"/>
              <a:t>Asocial.</a:t>
            </a:r>
          </a:p>
          <a:p>
            <a:pPr marL="342900" indent="-342900">
              <a:buFont typeface="Arial" panose="020B0604020202020204" pitchFamily="34" charset="0"/>
              <a:buChar char="•"/>
            </a:pPr>
            <a:r>
              <a:rPr lang="en-US" dirty="0"/>
              <a:t>Noncooperative.</a:t>
            </a:r>
          </a:p>
          <a:p>
            <a:pPr marL="342900" indent="-342900">
              <a:buFont typeface="Arial" panose="020B0604020202020204" pitchFamily="34" charset="0"/>
              <a:buChar char="•"/>
            </a:pPr>
            <a:r>
              <a:rPr lang="en-US" dirty="0"/>
              <a:t>Irritable.</a:t>
            </a:r>
          </a:p>
          <a:p>
            <a:pPr marL="342900" indent="-342900">
              <a:buFont typeface="Arial" panose="020B0604020202020204" pitchFamily="34" charset="0"/>
              <a:buChar char="•"/>
            </a:pPr>
            <a:r>
              <a:rPr lang="en-US" dirty="0"/>
              <a:t>Nonexplicit.</a:t>
            </a:r>
          </a:p>
          <a:p>
            <a:pPr marL="342900" indent="-342900">
              <a:buFont typeface="Arial" panose="020B0604020202020204" pitchFamily="34" charset="0"/>
              <a:buChar char="•"/>
            </a:pPr>
            <a:r>
              <a:rPr lang="en-US" dirty="0"/>
              <a:t>Egocentric.</a:t>
            </a:r>
          </a:p>
          <a:p>
            <a:pPr marL="342900" indent="-342900">
              <a:buFont typeface="Arial" panose="020B0604020202020204" pitchFamily="34" charset="0"/>
              <a:buChar char="•"/>
            </a:pPr>
            <a:r>
              <a:rPr lang="en-US" dirty="0"/>
              <a:t>Ruthless.</a:t>
            </a:r>
          </a:p>
          <a:p>
            <a:pPr marL="342900" indent="-342900">
              <a:buFont typeface="Arial" panose="020B0604020202020204" pitchFamily="34" charset="0"/>
              <a:buChar char="•"/>
            </a:pPr>
            <a:r>
              <a:rPr lang="en-US" dirty="0"/>
              <a:t>Dictatorial.</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15317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FF12F86-59CA-4A4F-889B-8722371B9AC5}"/>
              </a:ext>
            </a:extLst>
          </p:cNvPr>
          <p:cNvSpPr>
            <a:spLocks noGrp="1"/>
          </p:cNvSpPr>
          <p:nvPr>
            <p:ph type="title"/>
          </p:nvPr>
        </p:nvSpPr>
        <p:spPr/>
        <p:txBody>
          <a:bodyPr>
            <a:noAutofit/>
          </a:bodyPr>
          <a:lstStyle/>
          <a:p>
            <a:r>
              <a:rPr lang="en-US" dirty="0"/>
              <a:t>Examples of Leader Behaviors and Attributes That are Culturally Contingent</a:t>
            </a:r>
          </a:p>
        </p:txBody>
      </p:sp>
      <p:sp>
        <p:nvSpPr>
          <p:cNvPr id="7" name="Content Placeholder 6">
            <a:extLst>
              <a:ext uri="{FF2B5EF4-FFF2-40B4-BE49-F238E27FC236}">
                <a16:creationId xmlns:a16="http://schemas.microsoft.com/office/drawing/2014/main" id="{EC9FBCF1-C895-4F13-8590-90E8084DD53B}"/>
              </a:ext>
            </a:extLst>
          </p:cNvPr>
          <p:cNvSpPr>
            <a:spLocks noGrp="1"/>
          </p:cNvSpPr>
          <p:nvPr>
            <p:ph sz="quarter" idx="11"/>
          </p:nvPr>
        </p:nvSpPr>
        <p:spPr>
          <a:xfrm>
            <a:off x="342900" y="1362138"/>
            <a:ext cx="4076700" cy="4408583"/>
          </a:xfrm>
        </p:spPr>
        <p:txBody>
          <a:bodyPr>
            <a:normAutofit/>
          </a:bodyPr>
          <a:lstStyle/>
          <a:p>
            <a:pPr marL="342900" indent="-342900" fontAlgn="t">
              <a:buFont typeface="Arial" panose="020B0604020202020204" pitchFamily="34" charset="0"/>
              <a:buChar char="•"/>
            </a:pPr>
            <a:r>
              <a:rPr lang="en-US" sz="2000" dirty="0"/>
              <a:t>Ambitious.</a:t>
            </a:r>
          </a:p>
          <a:p>
            <a:pPr marL="342900" indent="-342900" fontAlgn="t">
              <a:buFont typeface="Arial" panose="020B0604020202020204" pitchFamily="34" charset="0"/>
              <a:buChar char="•"/>
            </a:pPr>
            <a:r>
              <a:rPr lang="en-US" sz="2000" dirty="0"/>
              <a:t>Cautious.</a:t>
            </a:r>
          </a:p>
          <a:p>
            <a:pPr marL="342900" indent="-342900" fontAlgn="t">
              <a:buFont typeface="Arial" panose="020B0604020202020204" pitchFamily="34" charset="0"/>
              <a:buChar char="•"/>
            </a:pPr>
            <a:r>
              <a:rPr lang="en-US" sz="2000" dirty="0"/>
              <a:t>Compassionate.</a:t>
            </a:r>
          </a:p>
          <a:p>
            <a:pPr marL="342900" indent="-342900" fontAlgn="t">
              <a:buFont typeface="Arial" panose="020B0604020202020204" pitchFamily="34" charset="0"/>
              <a:buChar char="•"/>
            </a:pPr>
            <a:r>
              <a:rPr lang="en-US" sz="2000" dirty="0"/>
              <a:t>Domineering.</a:t>
            </a:r>
          </a:p>
          <a:p>
            <a:pPr marL="342900" indent="-342900" fontAlgn="t">
              <a:buFont typeface="Arial" panose="020B0604020202020204" pitchFamily="34" charset="0"/>
              <a:buChar char="•"/>
            </a:pPr>
            <a:r>
              <a:rPr lang="en-US" sz="2000" dirty="0"/>
              <a:t>Formal.</a:t>
            </a:r>
          </a:p>
          <a:p>
            <a:pPr marL="342900" indent="-342900" fontAlgn="t">
              <a:buFont typeface="Arial" panose="020B0604020202020204" pitchFamily="34" charset="0"/>
              <a:buChar char="•"/>
            </a:pPr>
            <a:r>
              <a:rPr lang="en-US" sz="2000" dirty="0"/>
              <a:t>Independent.</a:t>
            </a:r>
          </a:p>
        </p:txBody>
      </p:sp>
      <p:sp>
        <p:nvSpPr>
          <p:cNvPr id="10" name="Content Placeholder 9">
            <a:extLst>
              <a:ext uri="{FF2B5EF4-FFF2-40B4-BE49-F238E27FC236}">
                <a16:creationId xmlns:a16="http://schemas.microsoft.com/office/drawing/2014/main" id="{E5A459FB-5B7B-4B33-B9BF-4103CD942D47}"/>
              </a:ext>
            </a:extLst>
          </p:cNvPr>
          <p:cNvSpPr>
            <a:spLocks noGrp="1"/>
          </p:cNvSpPr>
          <p:nvPr>
            <p:ph sz="quarter" idx="14"/>
          </p:nvPr>
        </p:nvSpPr>
        <p:spPr>
          <a:xfrm>
            <a:off x="4724400" y="1362138"/>
            <a:ext cx="4076700" cy="4408584"/>
          </a:xfrm>
        </p:spPr>
        <p:txBody>
          <a:bodyPr>
            <a:normAutofit/>
          </a:bodyPr>
          <a:lstStyle/>
          <a:p>
            <a:pPr marL="342900" indent="-342900">
              <a:buFont typeface="Arial" panose="020B0604020202020204" pitchFamily="34" charset="0"/>
              <a:buChar char="•"/>
            </a:pPr>
            <a:r>
              <a:rPr lang="en-US" dirty="0"/>
              <a:t>Individualistic.</a:t>
            </a:r>
          </a:p>
          <a:p>
            <a:pPr marL="342900" indent="-342900">
              <a:buFont typeface="Arial" panose="020B0604020202020204" pitchFamily="34" charset="0"/>
              <a:buChar char="•"/>
            </a:pPr>
            <a:r>
              <a:rPr lang="en-US" dirty="0"/>
              <a:t>Logical.</a:t>
            </a:r>
          </a:p>
          <a:p>
            <a:pPr marL="342900" indent="-342900">
              <a:buFont typeface="Arial" panose="020B0604020202020204" pitchFamily="34" charset="0"/>
              <a:buChar char="•"/>
            </a:pPr>
            <a:r>
              <a:rPr lang="en-US" dirty="0"/>
              <a:t>Orderly.</a:t>
            </a:r>
          </a:p>
          <a:p>
            <a:pPr marL="342900" indent="-342900">
              <a:buFont typeface="Arial" panose="020B0604020202020204" pitchFamily="34" charset="0"/>
              <a:buChar char="•"/>
            </a:pPr>
            <a:r>
              <a:rPr lang="en-US" dirty="0"/>
              <a:t>Sensitive.</a:t>
            </a:r>
          </a:p>
          <a:p>
            <a:pPr marL="342900" indent="-342900">
              <a:buFont typeface="Arial" panose="020B0604020202020204" pitchFamily="34" charset="0"/>
              <a:buChar char="•"/>
            </a:pPr>
            <a:r>
              <a:rPr lang="en-US" dirty="0"/>
              <a:t>Sincere.</a:t>
            </a:r>
          </a:p>
          <a:p>
            <a:pPr marL="342900" indent="-342900">
              <a:buFont typeface="Arial" panose="020B0604020202020204" pitchFamily="34" charset="0"/>
              <a:buChar char="•"/>
            </a:pPr>
            <a:r>
              <a:rPr lang="en-US" dirty="0"/>
              <a:t>Worldly.</a:t>
            </a:r>
          </a:p>
        </p:txBody>
      </p:sp>
    </p:spTree>
    <p:extLst>
      <p:ext uri="{BB962C8B-B14F-4D97-AF65-F5344CB8AC3E}">
        <p14:creationId xmlns:p14="http://schemas.microsoft.com/office/powerpoint/2010/main" val="1532536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63B803B-C23A-407A-96B7-1B9852ACDA2E}"/>
              </a:ext>
            </a:extLst>
          </p:cNvPr>
          <p:cNvSpPr>
            <a:spLocks noGrp="1"/>
          </p:cNvSpPr>
          <p:nvPr>
            <p:ph type="title"/>
          </p:nvPr>
        </p:nvSpPr>
        <p:spPr/>
        <p:txBody>
          <a:bodyPr/>
          <a:lstStyle/>
          <a:p>
            <a:r>
              <a:rPr lang="en-US" altLang="en-US" dirty="0"/>
              <a:t>Summary</a:t>
            </a:r>
            <a:endParaRPr lang="en-US" dirty="0"/>
          </a:p>
        </p:txBody>
      </p:sp>
      <p:sp>
        <p:nvSpPr>
          <p:cNvPr id="9" name="Content Placeholder 8">
            <a:extLst>
              <a:ext uri="{FF2B5EF4-FFF2-40B4-BE49-F238E27FC236}">
                <a16:creationId xmlns:a16="http://schemas.microsoft.com/office/drawing/2014/main" id="{F94DC927-2560-495C-82D4-4C386BB46CFB}"/>
              </a:ext>
            </a:extLst>
          </p:cNvPr>
          <p:cNvSpPr>
            <a:spLocks noGrp="1"/>
          </p:cNvSpPr>
          <p:nvPr>
            <p:ph sz="quarter" idx="11"/>
          </p:nvPr>
        </p:nvSpPr>
        <p:spPr/>
        <p:txBody>
          <a:bodyPr>
            <a:normAutofit/>
          </a:bodyPr>
          <a:lstStyle/>
          <a:p>
            <a:pPr marL="342900" indent="-342900">
              <a:buFont typeface="Arial" panose="020B0604020202020204" pitchFamily="34" charset="0"/>
              <a:buChar char="•"/>
            </a:pPr>
            <a:r>
              <a:rPr lang="en-US" altLang="en-US" sz="2400" dirty="0"/>
              <a:t>Situations may be the most complex factor in the leader-follower-situation framework.</a:t>
            </a:r>
          </a:p>
          <a:p>
            <a:pPr marL="342900" indent="-342900">
              <a:buFont typeface="Arial" panose="020B0604020202020204" pitchFamily="34" charset="0"/>
              <a:buChar char="•"/>
            </a:pPr>
            <a:r>
              <a:rPr lang="en-US" altLang="en-US" sz="2400" dirty="0"/>
              <a:t>Situations vary in complexity and strength.</a:t>
            </a:r>
          </a:p>
          <a:p>
            <a:pPr marL="342900" indent="-342900">
              <a:buFont typeface="Arial" panose="020B0604020202020204" pitchFamily="34" charset="0"/>
              <a:buChar char="•"/>
            </a:pPr>
            <a:r>
              <a:rPr lang="en-US" altLang="en-US" sz="2400" dirty="0"/>
              <a:t>Organizational level includes both the formal organization and the informal organization.</a:t>
            </a:r>
          </a:p>
          <a:p>
            <a:pPr marL="342900" indent="-342900">
              <a:buFont typeface="Arial" panose="020B0604020202020204" pitchFamily="34" charset="0"/>
              <a:buChar char="•"/>
            </a:pPr>
            <a:r>
              <a:rPr lang="en-US" altLang="en-US" sz="2400" dirty="0"/>
              <a:t>An increasingly important variable at the environmental level is societal culture.</a:t>
            </a:r>
          </a:p>
          <a:p>
            <a:pPr marL="34290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860687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82E534-300E-4E25-8D30-84120452F98C}"/>
              </a:ext>
            </a:extLst>
          </p:cNvPr>
          <p:cNvSpPr>
            <a:spLocks noGrp="1"/>
          </p:cNvSpPr>
          <p:nvPr>
            <p:ph type="title"/>
          </p:nvPr>
        </p:nvSpPr>
        <p:spPr/>
        <p:txBody>
          <a:bodyPr/>
          <a:lstStyle/>
          <a:p>
            <a:r>
              <a:rPr lang="en-US" altLang="en-US" dirty="0"/>
              <a:t>The Situation</a:t>
            </a:r>
            <a:endParaRPr lang="en-US" sz="1000" dirty="0"/>
          </a:p>
        </p:txBody>
      </p:sp>
      <p:sp>
        <p:nvSpPr>
          <p:cNvPr id="7" name="Content Placeholder 6">
            <a:extLst>
              <a:ext uri="{FF2B5EF4-FFF2-40B4-BE49-F238E27FC236}">
                <a16:creationId xmlns:a16="http://schemas.microsoft.com/office/drawing/2014/main" id="{22F7BAC9-3003-455E-8416-E0919B0CBDB7}"/>
              </a:ext>
            </a:extLst>
          </p:cNvPr>
          <p:cNvSpPr>
            <a:spLocks noGrp="1"/>
          </p:cNvSpPr>
          <p:nvPr>
            <p:ph sz="quarter" idx="11"/>
          </p:nvPr>
        </p:nvSpPr>
        <p:spPr/>
        <p:txBody>
          <a:bodyPr>
            <a:normAutofit/>
          </a:bodyPr>
          <a:lstStyle/>
          <a:p>
            <a:pPr marL="0" indent="0">
              <a:buNone/>
            </a:pPr>
            <a:r>
              <a:rPr lang="en-US" altLang="en-US" sz="2400" dirty="0"/>
              <a:t>"When you’ve exhausted all possibilities, remember this: You haven’t!"</a:t>
            </a:r>
          </a:p>
          <a:p>
            <a:pPr marL="342900" indent="-342900">
              <a:buFont typeface="Arial" panose="020B0604020202020204" pitchFamily="34" charset="0"/>
              <a:buChar char="•"/>
            </a:pPr>
            <a:r>
              <a:rPr lang="en-US" altLang="en-US" sz="2400" dirty="0"/>
              <a:t>Robert H. Schuller, </a:t>
            </a:r>
            <a:r>
              <a:rPr lang="en-US" sz="2400" dirty="0"/>
              <a:t>minister and author.</a:t>
            </a:r>
            <a:endParaRPr lang="en-US" altLang="en-US" sz="2400" dirty="0"/>
          </a:p>
        </p:txBody>
      </p:sp>
    </p:spTree>
    <p:extLst>
      <p:ext uri="{BB962C8B-B14F-4D97-AF65-F5344CB8AC3E}">
        <p14:creationId xmlns:p14="http://schemas.microsoft.com/office/powerpoint/2010/main" val="10784771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F92C4D4-C867-4E2F-BF62-33A518B42728}"/>
              </a:ext>
            </a:extLst>
          </p:cNvPr>
          <p:cNvSpPr>
            <a:spLocks noGrp="1"/>
          </p:cNvSpPr>
          <p:nvPr>
            <p:ph type="title"/>
          </p:nvPr>
        </p:nvSpPr>
        <p:spPr/>
        <p:txBody>
          <a:bodyPr/>
          <a:lstStyle/>
          <a:p>
            <a:r>
              <a:rPr lang="en-US" noProof="0" dirty="0"/>
              <a:t>End of Main Content</a:t>
            </a:r>
          </a:p>
        </p:txBody>
      </p:sp>
      <p:sp>
        <p:nvSpPr>
          <p:cNvPr id="5" name="Text Placeholder 4">
            <a:extLst>
              <a:ext uri="{FF2B5EF4-FFF2-40B4-BE49-F238E27FC236}">
                <a16:creationId xmlns:a16="http://schemas.microsoft.com/office/drawing/2014/main" id="{71353798-9D95-467F-BA59-6660E7334F9E}"/>
              </a:ext>
            </a:extLst>
          </p:cNvPr>
          <p:cNvSpPr>
            <a:spLocks noGrp="1"/>
          </p:cNvSpPr>
          <p:nvPr>
            <p:ph type="body" sz="quarter" idx="10"/>
          </p:nvPr>
        </p:nvSpPr>
        <p:spPr/>
        <p:txBody>
          <a:bodyPr/>
          <a:lstStyle/>
          <a:p>
            <a:r>
              <a:rPr lang="en-IN" sz="900" dirty="0"/>
              <a:t>Copyright ©2022 McGraw-Hill Education. All rights reserved. No reproduction or distribution without the prior written consent of McGraw-Hill Education.</a:t>
            </a:r>
            <a:endParaRPr lang="en-US" sz="900" dirty="0"/>
          </a:p>
        </p:txBody>
      </p:sp>
    </p:spTree>
    <p:extLst>
      <p:ext uri="{BB962C8B-B14F-4D97-AF65-F5344CB8AC3E}">
        <p14:creationId xmlns:p14="http://schemas.microsoft.com/office/powerpoint/2010/main" val="1080484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CCA49C-593B-472D-8023-2104CB9DA48D}"/>
              </a:ext>
            </a:extLst>
          </p:cNvPr>
          <p:cNvSpPr>
            <a:spLocks noGrp="1"/>
          </p:cNvSpPr>
          <p:nvPr>
            <p:ph type="title"/>
          </p:nvPr>
        </p:nvSpPr>
        <p:spPr/>
        <p:txBody>
          <a:bodyPr/>
          <a:lstStyle/>
          <a:p>
            <a:r>
              <a:rPr lang="en-US" dirty="0"/>
              <a:t>Accessibility Content: Text Alternatives for Images</a:t>
            </a:r>
          </a:p>
        </p:txBody>
      </p:sp>
    </p:spTree>
    <p:extLst>
      <p:ext uri="{BB962C8B-B14F-4D97-AF65-F5344CB8AC3E}">
        <p14:creationId xmlns:p14="http://schemas.microsoft.com/office/powerpoint/2010/main" val="30756669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C185E9-62D4-48B0-8F3A-C893C422953A}"/>
              </a:ext>
            </a:extLst>
          </p:cNvPr>
          <p:cNvSpPr>
            <a:spLocks noGrp="1"/>
          </p:cNvSpPr>
          <p:nvPr>
            <p:ph type="title"/>
          </p:nvPr>
        </p:nvSpPr>
        <p:spPr/>
        <p:txBody>
          <a:bodyPr>
            <a:noAutofit/>
          </a:bodyPr>
          <a:lstStyle/>
          <a:p>
            <a:r>
              <a:rPr lang="en-US" dirty="0"/>
              <a:t>Figure 14.1: An Expanded Leader-Follower-Situation Model - Text Alternative</a:t>
            </a:r>
          </a:p>
        </p:txBody>
      </p:sp>
      <p:sp>
        <p:nvSpPr>
          <p:cNvPr id="6" name="Text Placeholder 5">
            <a:extLst>
              <a:ext uri="{FF2B5EF4-FFF2-40B4-BE49-F238E27FC236}">
                <a16:creationId xmlns:a16="http://schemas.microsoft.com/office/drawing/2014/main" id="{2A51FF8B-E6AD-474C-8A27-257D9576BA3A}"/>
              </a:ext>
            </a:extLst>
          </p:cNvPr>
          <p:cNvSpPr>
            <a:spLocks noGrp="1"/>
          </p:cNvSpPr>
          <p:nvPr>
            <p:ph type="body" sz="quarter" idx="14"/>
          </p:nvPr>
        </p:nvSpPr>
        <p:spPr/>
        <p:txBody>
          <a:bodyPr/>
          <a:lstStyle/>
          <a:p>
            <a:r>
              <a:rPr lang="en-US" dirty="0">
                <a:hlinkClick r:id="rId2" action="ppaction://hlinksldjump"/>
              </a:rPr>
              <a:t>Return to parent-slide containing images.</a:t>
            </a:r>
            <a:endParaRPr lang="en-US" dirty="0"/>
          </a:p>
        </p:txBody>
      </p:sp>
      <p:sp>
        <p:nvSpPr>
          <p:cNvPr id="5" name="Content Placeholder 4">
            <a:extLst>
              <a:ext uri="{FF2B5EF4-FFF2-40B4-BE49-F238E27FC236}">
                <a16:creationId xmlns:a16="http://schemas.microsoft.com/office/drawing/2014/main" id="{6EF28F11-DC38-443B-8891-981BCAE0E826}"/>
              </a:ext>
            </a:extLst>
          </p:cNvPr>
          <p:cNvSpPr>
            <a:spLocks noGrp="1"/>
          </p:cNvSpPr>
          <p:nvPr>
            <p:ph sz="quarter" idx="11"/>
          </p:nvPr>
        </p:nvSpPr>
        <p:spPr/>
        <p:txBody>
          <a:bodyPr>
            <a:noAutofit/>
          </a:bodyPr>
          <a:lstStyle/>
          <a:p>
            <a:pPr>
              <a:lnSpc>
                <a:spcPct val="107000"/>
              </a:lnSpc>
              <a:spcAft>
                <a:spcPts val="800"/>
              </a:spcAft>
            </a:pPr>
            <a:r>
              <a:rPr lang="en-US" dirty="0">
                <a:effectLst/>
                <a:latin typeface="+mj-lt"/>
                <a:ea typeface="Calibri" panose="020F0502020204030204" pitchFamily="34" charset="0"/>
                <a:cs typeface="Times New Roman" panose="02020603050405020304" pitchFamily="18" charset="0"/>
              </a:rPr>
              <a:t>The three circles that are part of the Venn diagram are labeled leader, followers, and situation, respectively. The circle labeled situation consists of three abstractions at the situation level. These are task, organization, and environment.</a:t>
            </a:r>
            <a:endParaRPr lang="en-IN" dirty="0">
              <a:effectLst/>
              <a:latin typeface="+mj-lt"/>
              <a:ea typeface="Calibri" panose="020F0502020204030204" pitchFamily="34" charset="0"/>
              <a:cs typeface="Times New Roman" panose="02020603050405020304" pitchFamily="18" charset="0"/>
            </a:endParaRPr>
          </a:p>
        </p:txBody>
      </p:sp>
      <p:sp>
        <p:nvSpPr>
          <p:cNvPr id="7" name="Text Placeholder 6">
            <a:extLst>
              <a:ext uri="{FF2B5EF4-FFF2-40B4-BE49-F238E27FC236}">
                <a16:creationId xmlns:a16="http://schemas.microsoft.com/office/drawing/2014/main" id="{74DE7EDF-1CC0-4C43-A4A1-8DB18BC6FF59}"/>
              </a:ext>
            </a:extLst>
          </p:cNvPr>
          <p:cNvSpPr>
            <a:spLocks noGrp="1"/>
          </p:cNvSpPr>
          <p:nvPr>
            <p:ph type="body" sz="quarter" idx="15"/>
          </p:nvPr>
        </p:nvSpPr>
        <p:spPr/>
        <p:txBody>
          <a:bodyPr/>
          <a:lstStyle/>
          <a:p>
            <a:r>
              <a:rPr lang="en-US" dirty="0">
                <a:hlinkClick r:id="rId2" action="ppaction://hlinksldjump"/>
              </a:rPr>
              <a:t>Return to parent-slide containing images.</a:t>
            </a:r>
            <a:endParaRPr lang="en-US" dirty="0"/>
          </a:p>
        </p:txBody>
      </p:sp>
    </p:spTree>
    <p:extLst>
      <p:ext uri="{BB962C8B-B14F-4D97-AF65-F5344CB8AC3E}">
        <p14:creationId xmlns:p14="http://schemas.microsoft.com/office/powerpoint/2010/main" val="828359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C185E9-62D4-48B0-8F3A-C893C422953A}"/>
              </a:ext>
            </a:extLst>
          </p:cNvPr>
          <p:cNvSpPr>
            <a:spLocks noGrp="1"/>
          </p:cNvSpPr>
          <p:nvPr>
            <p:ph type="title"/>
          </p:nvPr>
        </p:nvSpPr>
        <p:spPr/>
        <p:txBody>
          <a:bodyPr>
            <a:noAutofit/>
          </a:bodyPr>
          <a:lstStyle/>
          <a:p>
            <a:r>
              <a:rPr lang="en-US" dirty="0"/>
              <a:t>Figure 14.2: The Competing Values Framework - Text Alternative</a:t>
            </a:r>
          </a:p>
        </p:txBody>
      </p:sp>
      <p:sp>
        <p:nvSpPr>
          <p:cNvPr id="6" name="Text Placeholder 5">
            <a:extLst>
              <a:ext uri="{FF2B5EF4-FFF2-40B4-BE49-F238E27FC236}">
                <a16:creationId xmlns:a16="http://schemas.microsoft.com/office/drawing/2014/main" id="{2A51FF8B-E6AD-474C-8A27-257D9576BA3A}"/>
              </a:ext>
            </a:extLst>
          </p:cNvPr>
          <p:cNvSpPr>
            <a:spLocks noGrp="1"/>
          </p:cNvSpPr>
          <p:nvPr>
            <p:ph type="body" sz="quarter" idx="14"/>
          </p:nvPr>
        </p:nvSpPr>
        <p:spPr/>
        <p:txBody>
          <a:bodyPr/>
          <a:lstStyle/>
          <a:p>
            <a:r>
              <a:rPr lang="en-US" dirty="0">
                <a:hlinkClick r:id="rId2" action="ppaction://hlinksldjump"/>
              </a:rPr>
              <a:t>Return to parent-slide containing images.</a:t>
            </a:r>
            <a:endParaRPr lang="en-US" dirty="0"/>
          </a:p>
        </p:txBody>
      </p:sp>
      <p:sp>
        <p:nvSpPr>
          <p:cNvPr id="5" name="Content Placeholder 4">
            <a:extLst>
              <a:ext uri="{FF2B5EF4-FFF2-40B4-BE49-F238E27FC236}">
                <a16:creationId xmlns:a16="http://schemas.microsoft.com/office/drawing/2014/main" id="{6EF28F11-DC38-443B-8891-981BCAE0E826}"/>
              </a:ext>
            </a:extLst>
          </p:cNvPr>
          <p:cNvSpPr>
            <a:spLocks noGrp="1"/>
          </p:cNvSpPr>
          <p:nvPr>
            <p:ph sz="quarter" idx="11"/>
          </p:nvPr>
        </p:nvSpPr>
        <p:spPr/>
        <p:txBody>
          <a:bodyPr/>
          <a:lstStyle/>
          <a:p>
            <a:r>
              <a:rPr lang="en-US" dirty="0"/>
              <a:t>The continuum is divided into four quadrants. The horizontal axes of the continuum, from left to right, are labeled internal focus and integration and external focus and differentiation, respectively. The vertical axes are labeled flexibility and discretion and stability and control from top to bottom, respectively. The four quadrants are labeled clan, adhocracy, hierarchy, and market.</a:t>
            </a:r>
          </a:p>
          <a:p>
            <a:r>
              <a:rPr lang="en-US" dirty="0"/>
              <a:t>The continuum depicts that the organizations that focus inward and emphasize stability and control have a hierarchy culture. The organizations that focus on the external environment but emphasize stability and control are called market cultures. The organizations that focus inward and emphasize high degrees of flexibility and discretion are called clan cultures. The organizations that focus on the external environment and emphasize flexibility are called market cultures. </a:t>
            </a:r>
          </a:p>
        </p:txBody>
      </p:sp>
      <p:sp>
        <p:nvSpPr>
          <p:cNvPr id="7" name="Text Placeholder 6">
            <a:extLst>
              <a:ext uri="{FF2B5EF4-FFF2-40B4-BE49-F238E27FC236}">
                <a16:creationId xmlns:a16="http://schemas.microsoft.com/office/drawing/2014/main" id="{74DE7EDF-1CC0-4C43-A4A1-8DB18BC6FF59}"/>
              </a:ext>
            </a:extLst>
          </p:cNvPr>
          <p:cNvSpPr>
            <a:spLocks noGrp="1"/>
          </p:cNvSpPr>
          <p:nvPr>
            <p:ph type="body" sz="quarter" idx="15"/>
          </p:nvPr>
        </p:nvSpPr>
        <p:spPr/>
        <p:txBody>
          <a:bodyPr/>
          <a:lstStyle/>
          <a:p>
            <a:r>
              <a:rPr lang="en-US" dirty="0">
                <a:hlinkClick r:id="rId2" action="ppaction://hlinksldjump"/>
              </a:rPr>
              <a:t>Return to parent-slide containing images.</a:t>
            </a:r>
            <a:endParaRPr lang="en-US" dirty="0"/>
          </a:p>
        </p:txBody>
      </p:sp>
    </p:spTree>
    <p:extLst>
      <p:ext uri="{BB962C8B-B14F-4D97-AF65-F5344CB8AC3E}">
        <p14:creationId xmlns:p14="http://schemas.microsoft.com/office/powerpoint/2010/main" val="12975013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C185E9-62D4-48B0-8F3A-C893C422953A}"/>
              </a:ext>
            </a:extLst>
          </p:cNvPr>
          <p:cNvSpPr>
            <a:spLocks noGrp="1"/>
          </p:cNvSpPr>
          <p:nvPr>
            <p:ph type="title"/>
          </p:nvPr>
        </p:nvSpPr>
        <p:spPr/>
        <p:txBody>
          <a:bodyPr>
            <a:noAutofit/>
          </a:bodyPr>
          <a:lstStyle/>
          <a:p>
            <a:r>
              <a:rPr lang="en-US" dirty="0"/>
              <a:t>Figure 14.3: Contrasting Different Environments in the Situational Level - Text Alternative</a:t>
            </a:r>
          </a:p>
        </p:txBody>
      </p:sp>
      <p:sp>
        <p:nvSpPr>
          <p:cNvPr id="6" name="Text Placeholder 5">
            <a:extLst>
              <a:ext uri="{FF2B5EF4-FFF2-40B4-BE49-F238E27FC236}">
                <a16:creationId xmlns:a16="http://schemas.microsoft.com/office/drawing/2014/main" id="{2A51FF8B-E6AD-474C-8A27-257D9576BA3A}"/>
              </a:ext>
            </a:extLst>
          </p:cNvPr>
          <p:cNvSpPr>
            <a:spLocks noGrp="1"/>
          </p:cNvSpPr>
          <p:nvPr>
            <p:ph type="body" sz="quarter" idx="14"/>
          </p:nvPr>
        </p:nvSpPr>
        <p:spPr/>
        <p:txBody>
          <a:bodyPr/>
          <a:lstStyle/>
          <a:p>
            <a:r>
              <a:rPr lang="en-US" dirty="0">
                <a:hlinkClick r:id="rId2" action="ppaction://hlinksldjump"/>
              </a:rPr>
              <a:t>Return to parent-slide containing images.</a:t>
            </a:r>
            <a:endParaRPr lang="en-US" dirty="0"/>
          </a:p>
        </p:txBody>
      </p:sp>
      <p:sp>
        <p:nvSpPr>
          <p:cNvPr id="5" name="Content Placeholder 4">
            <a:extLst>
              <a:ext uri="{FF2B5EF4-FFF2-40B4-BE49-F238E27FC236}">
                <a16:creationId xmlns:a16="http://schemas.microsoft.com/office/drawing/2014/main" id="{6EF28F11-DC38-443B-8891-981BCAE0E826}"/>
              </a:ext>
            </a:extLst>
          </p:cNvPr>
          <p:cNvSpPr>
            <a:spLocks noGrp="1"/>
          </p:cNvSpPr>
          <p:nvPr>
            <p:ph sz="quarter" idx="11"/>
          </p:nvPr>
        </p:nvSpPr>
        <p:spPr/>
        <p:txBody>
          <a:bodyPr>
            <a:noAutofit/>
          </a:bodyPr>
          <a:lstStyle/>
          <a:p>
            <a:pPr>
              <a:lnSpc>
                <a:spcPct val="107000"/>
              </a:lnSpc>
              <a:spcAft>
                <a:spcPts val="800"/>
              </a:spcAft>
            </a:pPr>
            <a:r>
              <a:rPr lang="en-US" dirty="0">
                <a:effectLst/>
                <a:latin typeface="+mj-lt"/>
                <a:ea typeface="Calibri" panose="020F0502020204030204" pitchFamily="34" charset="0"/>
                <a:cs typeface="Times New Roman" panose="02020603050405020304" pitchFamily="18" charset="0"/>
              </a:rPr>
              <a:t>The diagram depicts the task, organization, and environmental levels of the situation. In the case of environment, the vector indicates two contrasting types at the situational level. The first environment is simple, familiar, clear, and involves a gradual change. The second environment is complex, unfamiliar, ambiguous, and involves a rapid change.</a:t>
            </a:r>
            <a:endParaRPr lang="en-US" dirty="0">
              <a:latin typeface="+mj-lt"/>
            </a:endParaRPr>
          </a:p>
        </p:txBody>
      </p:sp>
      <p:sp>
        <p:nvSpPr>
          <p:cNvPr id="7" name="Text Placeholder 6">
            <a:extLst>
              <a:ext uri="{FF2B5EF4-FFF2-40B4-BE49-F238E27FC236}">
                <a16:creationId xmlns:a16="http://schemas.microsoft.com/office/drawing/2014/main" id="{74DE7EDF-1CC0-4C43-A4A1-8DB18BC6FF59}"/>
              </a:ext>
            </a:extLst>
          </p:cNvPr>
          <p:cNvSpPr>
            <a:spLocks noGrp="1"/>
          </p:cNvSpPr>
          <p:nvPr>
            <p:ph type="body" sz="quarter" idx="15"/>
          </p:nvPr>
        </p:nvSpPr>
        <p:spPr/>
        <p:txBody>
          <a:bodyPr/>
          <a:lstStyle/>
          <a:p>
            <a:r>
              <a:rPr lang="en-US" dirty="0">
                <a:hlinkClick r:id="rId2" action="ppaction://hlinksldjump"/>
              </a:rPr>
              <a:t>Return to parent-slide containing images.</a:t>
            </a:r>
            <a:endParaRPr lang="en-US" dirty="0"/>
          </a:p>
        </p:txBody>
      </p:sp>
    </p:spTree>
    <p:extLst>
      <p:ext uri="{BB962C8B-B14F-4D97-AF65-F5344CB8AC3E}">
        <p14:creationId xmlns:p14="http://schemas.microsoft.com/office/powerpoint/2010/main" val="3861433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B1BF3E-DE7F-438F-ADF7-54AFA544616F}"/>
              </a:ext>
            </a:extLst>
          </p:cNvPr>
          <p:cNvSpPr>
            <a:spLocks noGrp="1"/>
          </p:cNvSpPr>
          <p:nvPr>
            <p:ph type="title"/>
          </p:nvPr>
        </p:nvSpPr>
        <p:spPr/>
        <p:txBody>
          <a:bodyPr/>
          <a:lstStyle/>
          <a:p>
            <a:r>
              <a:rPr lang="en-US" altLang="en-US" dirty="0"/>
              <a:t>Introduction </a:t>
            </a:r>
            <a:r>
              <a:rPr lang="en-US" altLang="en-US" sz="1000" dirty="0"/>
              <a:t>1</a:t>
            </a:r>
            <a:endParaRPr lang="en-US" sz="1000" dirty="0"/>
          </a:p>
        </p:txBody>
      </p:sp>
      <p:sp>
        <p:nvSpPr>
          <p:cNvPr id="7" name="Content Placeholder 6">
            <a:extLst>
              <a:ext uri="{FF2B5EF4-FFF2-40B4-BE49-F238E27FC236}">
                <a16:creationId xmlns:a16="http://schemas.microsoft.com/office/drawing/2014/main" id="{58F68944-94CF-4A92-870F-9E87BBD73080}"/>
              </a:ext>
            </a:extLst>
          </p:cNvPr>
          <p:cNvSpPr>
            <a:spLocks noGrp="1"/>
          </p:cNvSpPr>
          <p:nvPr>
            <p:ph sz="quarter" idx="11"/>
          </p:nvPr>
        </p:nvSpPr>
        <p:spPr/>
        <p:txBody>
          <a:bodyPr>
            <a:normAutofit/>
          </a:bodyPr>
          <a:lstStyle/>
          <a:p>
            <a:pPr marL="342900" indent="-342900" eaLnBrk="1" hangingPunct="1">
              <a:buClr>
                <a:schemeClr val="tx1"/>
              </a:buClr>
              <a:buFont typeface="Arial" panose="020B0604020202020204" pitchFamily="34" charset="0"/>
              <a:buChar char="•"/>
            </a:pPr>
            <a:r>
              <a:rPr lang="en-US" altLang="en-US" sz="2400" b="1" dirty="0">
                <a:solidFill>
                  <a:srgbClr val="E21A23"/>
                </a:solidFill>
              </a:rPr>
              <a:t>Situational engineering</a:t>
            </a:r>
            <a:r>
              <a:rPr lang="en-US" altLang="en-US" sz="2400" dirty="0"/>
              <a:t>:</a:t>
            </a:r>
            <a:r>
              <a:rPr lang="en-US" altLang="en-US" sz="2400" b="1" dirty="0">
                <a:solidFill>
                  <a:srgbClr val="C30C20"/>
                </a:solidFill>
              </a:rPr>
              <a:t> </a:t>
            </a:r>
            <a:r>
              <a:rPr lang="en-US" altLang="en-US" sz="2400" dirty="0"/>
              <a:t>Leaders use their knowledge of how a situation affects leadership to proactively change the situation to improve the chances of success.</a:t>
            </a:r>
          </a:p>
          <a:p>
            <a:pPr marL="342900" indent="-342900" eaLnBrk="1" hangingPunct="1">
              <a:buClr>
                <a:schemeClr val="tx1"/>
              </a:buClr>
              <a:buFont typeface="Arial" panose="020B0604020202020204" pitchFamily="34" charset="0"/>
              <a:buChar char="•"/>
            </a:pPr>
            <a:r>
              <a:rPr lang="en-US" altLang="en-US" sz="2400" dirty="0"/>
              <a:t>Situations often explain more about what is going on and what kinds of leadership behaviors will be best than any other single variable.</a:t>
            </a:r>
          </a:p>
          <a:p>
            <a:pPr marL="342900" indent="-342900">
              <a:buClr>
                <a:schemeClr val="tx1"/>
              </a:buClr>
              <a:buFont typeface="Arial" panose="020B0604020202020204" pitchFamily="34" charset="0"/>
              <a:buChar char="•"/>
            </a:pPr>
            <a:r>
              <a:rPr lang="en-US" altLang="en-US" sz="2400" dirty="0"/>
              <a:t>Appropriateness of a leader’s behavior in a group makes sense only in the situational context in which the behavior occurs.</a:t>
            </a:r>
          </a:p>
        </p:txBody>
      </p:sp>
    </p:spTree>
    <p:extLst>
      <p:ext uri="{BB962C8B-B14F-4D97-AF65-F5344CB8AC3E}">
        <p14:creationId xmlns:p14="http://schemas.microsoft.com/office/powerpoint/2010/main" val="3959639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5E8D99-604C-4234-9890-7E848990E247}"/>
              </a:ext>
            </a:extLst>
          </p:cNvPr>
          <p:cNvSpPr>
            <a:spLocks noGrp="1"/>
          </p:cNvSpPr>
          <p:nvPr>
            <p:ph type="title"/>
          </p:nvPr>
        </p:nvSpPr>
        <p:spPr/>
        <p:txBody>
          <a:bodyPr/>
          <a:lstStyle/>
          <a:p>
            <a:r>
              <a:rPr lang="en-US" altLang="en-US" dirty="0"/>
              <a:t>Introduction </a:t>
            </a:r>
            <a:r>
              <a:rPr lang="en-US" altLang="en-US" sz="1000" dirty="0"/>
              <a:t>2</a:t>
            </a:r>
            <a:endParaRPr lang="en-US" sz="1000" dirty="0"/>
          </a:p>
        </p:txBody>
      </p:sp>
      <p:sp>
        <p:nvSpPr>
          <p:cNvPr id="8" name="Content Placeholder 7">
            <a:extLst>
              <a:ext uri="{FF2B5EF4-FFF2-40B4-BE49-F238E27FC236}">
                <a16:creationId xmlns:a16="http://schemas.microsoft.com/office/drawing/2014/main" id="{5CD25A2F-0714-4A07-BBFC-F16FB2F38CCB}"/>
              </a:ext>
            </a:extLst>
          </p:cNvPr>
          <p:cNvSpPr>
            <a:spLocks noGrp="1"/>
          </p:cNvSpPr>
          <p:nvPr>
            <p:ph sz="quarter" idx="11"/>
          </p:nvPr>
        </p:nvSpPr>
        <p:spPr/>
        <p:txBody>
          <a:bodyPr>
            <a:noAutofit/>
          </a:bodyPr>
          <a:lstStyle/>
          <a:p>
            <a:pPr marL="342900" indent="-342900" eaLnBrk="1" hangingPunct="1">
              <a:buFont typeface="Arial" panose="020B0604020202020204" pitchFamily="34" charset="0"/>
              <a:buChar char="•"/>
            </a:pPr>
            <a:r>
              <a:rPr lang="en-US" altLang="en-US" sz="2400" dirty="0"/>
              <a:t>Situations, not someone’s traits or abilities, play the most important role in determining who emerges as a leader.</a:t>
            </a:r>
          </a:p>
          <a:p>
            <a:pPr marL="342900" indent="-342900" eaLnBrk="1" hangingPunct="1">
              <a:buFont typeface="Arial" panose="020B0604020202020204" pitchFamily="34" charset="0"/>
              <a:buChar char="•"/>
            </a:pPr>
            <a:r>
              <a:rPr lang="en-US" altLang="en-US" sz="2400" dirty="0"/>
              <a:t>Historically, great leaders emerged during social upheavals, economic crises, or revolutions.</a:t>
            </a:r>
          </a:p>
          <a:p>
            <a:pPr marL="342900" indent="-342900">
              <a:buFont typeface="Arial" panose="020B0604020202020204" pitchFamily="34" charset="0"/>
              <a:buChar char="•"/>
            </a:pPr>
            <a:r>
              <a:rPr lang="en-IN" altLang="en-US" sz="2400" dirty="0"/>
              <a:t>Researchers advocating the situational viewpoint believed </a:t>
            </a:r>
            <a:r>
              <a:rPr lang="en-US" altLang="en-US" sz="2400" dirty="0"/>
              <a:t>that leaders were made, not born, and that prior leadership experience helped forge effective leaders.</a:t>
            </a:r>
          </a:p>
        </p:txBody>
      </p:sp>
    </p:spTree>
    <p:extLst>
      <p:ext uri="{BB962C8B-B14F-4D97-AF65-F5344CB8AC3E}">
        <p14:creationId xmlns:p14="http://schemas.microsoft.com/office/powerpoint/2010/main" val="3488766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EFB39A-13C8-43DE-AC74-E9BDDEDB9CED}"/>
              </a:ext>
            </a:extLst>
          </p:cNvPr>
          <p:cNvSpPr>
            <a:spLocks noGrp="1"/>
          </p:cNvSpPr>
          <p:nvPr>
            <p:ph type="title"/>
          </p:nvPr>
        </p:nvSpPr>
        <p:spPr/>
        <p:txBody>
          <a:bodyPr/>
          <a:lstStyle/>
          <a:p>
            <a:r>
              <a:rPr lang="en-US" altLang="en-US" dirty="0"/>
              <a:t>Introduction </a:t>
            </a:r>
            <a:r>
              <a:rPr lang="en-US" altLang="en-US" sz="1000" dirty="0"/>
              <a:t>3</a:t>
            </a:r>
            <a:endParaRPr lang="en-US" dirty="0"/>
          </a:p>
        </p:txBody>
      </p:sp>
      <p:sp>
        <p:nvSpPr>
          <p:cNvPr id="7" name="Content Placeholder 6">
            <a:extLst>
              <a:ext uri="{FF2B5EF4-FFF2-40B4-BE49-F238E27FC236}">
                <a16:creationId xmlns:a16="http://schemas.microsoft.com/office/drawing/2014/main" id="{A1FA2535-DD83-4DF4-9378-1A3E42B92EF7}"/>
              </a:ext>
            </a:extLst>
          </p:cNvPr>
          <p:cNvSpPr>
            <a:spLocks noGrp="1"/>
          </p:cNvSpPr>
          <p:nvPr>
            <p:ph sz="quarter" idx="11"/>
          </p:nvPr>
        </p:nvSpPr>
        <p:spPr/>
        <p:txBody>
          <a:bodyPr>
            <a:noAutofit/>
          </a:bodyPr>
          <a:lstStyle/>
          <a:p>
            <a:r>
              <a:rPr lang="en-US" altLang="en-US" b="1" dirty="0">
                <a:solidFill>
                  <a:srgbClr val="E21A23"/>
                </a:solidFill>
              </a:rPr>
              <a:t>Role theory</a:t>
            </a:r>
            <a:r>
              <a:rPr lang="en-US" altLang="en-US" dirty="0"/>
              <a:t>: Leaders’ behaviors depends on their perceptions of critical aspects of the situation.</a:t>
            </a:r>
          </a:p>
          <a:p>
            <a:pPr marL="342900" indent="-342900">
              <a:buFont typeface="Arial" panose="020B0604020202020204" pitchFamily="34" charset="0"/>
              <a:buChar char="•"/>
            </a:pPr>
            <a:r>
              <a:rPr lang="en-US" altLang="en-US" dirty="0"/>
              <a:t>Rules and regulations governing a job.</a:t>
            </a:r>
          </a:p>
          <a:p>
            <a:pPr marL="342900" indent="-342900">
              <a:buFont typeface="Arial" panose="020B0604020202020204" pitchFamily="34" charset="0"/>
              <a:buChar char="•"/>
            </a:pPr>
            <a:r>
              <a:rPr lang="en-US" altLang="en-US" dirty="0"/>
              <a:t>Role expectations of subordinates, peers, and superiors.</a:t>
            </a:r>
          </a:p>
          <a:p>
            <a:pPr marL="342900" indent="-342900">
              <a:buFont typeface="Arial" panose="020B0604020202020204" pitchFamily="34" charset="0"/>
              <a:buChar char="•"/>
            </a:pPr>
            <a:r>
              <a:rPr lang="en-US" altLang="en-US" dirty="0"/>
              <a:t>Nature of the task.</a:t>
            </a:r>
          </a:p>
          <a:p>
            <a:pPr marL="342900" indent="-342900">
              <a:buFont typeface="Arial" panose="020B0604020202020204" pitchFamily="34" charset="0"/>
              <a:buChar char="•"/>
            </a:pPr>
            <a:r>
              <a:rPr lang="en-US" altLang="en-US" dirty="0"/>
              <a:t>Feedback about subordinates’ performance.</a:t>
            </a:r>
          </a:p>
          <a:p>
            <a:endParaRPr lang="en-US" altLang="en-US" dirty="0"/>
          </a:p>
          <a:p>
            <a:r>
              <a:rPr lang="en-US" altLang="en-US" b="1" dirty="0">
                <a:solidFill>
                  <a:srgbClr val="E21A23"/>
                </a:solidFill>
              </a:rPr>
              <a:t>Multiple-influence model</a:t>
            </a:r>
            <a:r>
              <a:rPr lang="en-US" altLang="en-US" dirty="0"/>
              <a:t>: Distinguishes between </a:t>
            </a:r>
            <a:r>
              <a:rPr lang="en-US" altLang="en-US" dirty="0" err="1"/>
              <a:t>microvariables</a:t>
            </a:r>
            <a:r>
              <a:rPr lang="en-US" altLang="en-US" dirty="0"/>
              <a:t>, such as task characteristics, and </a:t>
            </a:r>
            <a:r>
              <a:rPr lang="en-US" altLang="en-US" dirty="0" err="1"/>
              <a:t>macrovariables</a:t>
            </a:r>
            <a:r>
              <a:rPr lang="en-US" altLang="en-US" dirty="0"/>
              <a:t>, such as the external environment, in the situation.</a:t>
            </a:r>
            <a:endParaRPr lang="en-US" dirty="0"/>
          </a:p>
          <a:p>
            <a:pPr marL="342900" indent="-342900">
              <a:buFont typeface="Arial" panose="020B0604020202020204" pitchFamily="34" charset="0"/>
              <a:buChar char="•"/>
            </a:pPr>
            <a:r>
              <a:rPr lang="en-IN" dirty="0" err="1"/>
              <a:t>Macrovariables</a:t>
            </a:r>
            <a:r>
              <a:rPr lang="en-IN" dirty="0"/>
              <a:t> have a pervasive influence on the ways leaders act.</a:t>
            </a:r>
          </a:p>
          <a:p>
            <a:endParaRPr lang="en-US" altLang="en-US" dirty="0"/>
          </a:p>
          <a:p>
            <a:r>
              <a:rPr lang="en-US" altLang="en-US" dirty="0"/>
              <a:t>Main </a:t>
            </a:r>
            <a:r>
              <a:rPr lang="en-US" altLang="en-US" b="1" dirty="0">
                <a:solidFill>
                  <a:srgbClr val="E21A23"/>
                </a:solidFill>
              </a:rPr>
              <a:t>situational levels </a:t>
            </a:r>
            <a:r>
              <a:rPr lang="en-US" altLang="en-US" dirty="0"/>
              <a:t>of abstraction: Task, organizational, and environmental.</a:t>
            </a:r>
          </a:p>
        </p:txBody>
      </p:sp>
    </p:spTree>
    <p:extLst>
      <p:ext uri="{BB962C8B-B14F-4D97-AF65-F5344CB8AC3E}">
        <p14:creationId xmlns:p14="http://schemas.microsoft.com/office/powerpoint/2010/main" val="1310116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5B75A8E-7E7A-4BA4-B7F7-BE4944DBC639}"/>
              </a:ext>
            </a:extLst>
          </p:cNvPr>
          <p:cNvSpPr>
            <a:spLocks noGrp="1"/>
          </p:cNvSpPr>
          <p:nvPr>
            <p:ph type="title"/>
          </p:nvPr>
        </p:nvSpPr>
        <p:spPr/>
        <p:txBody>
          <a:bodyPr>
            <a:noAutofit/>
          </a:bodyPr>
          <a:lstStyle/>
          <a:p>
            <a:r>
              <a:rPr lang="en-US" altLang="en-US" dirty="0"/>
              <a:t>Figure 14.1: An Expanded Leader-Follower-Situation Model</a:t>
            </a:r>
            <a:endParaRPr lang="en-US" dirty="0"/>
          </a:p>
        </p:txBody>
      </p:sp>
      <p:pic>
        <p:nvPicPr>
          <p:cNvPr id="5" name="Picture Placeholder 4" descr="A Venn diagram depicts an expanded leader–follower–situation model.">
            <a:extLst>
              <a:ext uri="{FF2B5EF4-FFF2-40B4-BE49-F238E27FC236}">
                <a16:creationId xmlns:a16="http://schemas.microsoft.com/office/drawing/2014/main" id="{4295A536-F8E1-487C-9039-AA57691FE8AD}"/>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t="-74" b="2289"/>
          <a:stretch/>
        </p:blipFill>
        <p:spPr>
          <a:xfrm>
            <a:off x="799247" y="1200727"/>
            <a:ext cx="7545506" cy="4906557"/>
          </a:xfrm>
        </p:spPr>
      </p:pic>
      <p:sp>
        <p:nvSpPr>
          <p:cNvPr id="9" name="Text Placeholder 1">
            <a:extLst>
              <a:ext uri="{FF2B5EF4-FFF2-40B4-BE49-F238E27FC236}">
                <a16:creationId xmlns:a16="http://schemas.microsoft.com/office/drawing/2014/main" id="{7E298E0C-338F-4991-854E-B118772D4B93}"/>
              </a:ext>
            </a:extLst>
          </p:cNvPr>
          <p:cNvSpPr>
            <a:spLocks noGrp="1"/>
          </p:cNvSpPr>
          <p:nvPr>
            <p:ph type="body" sz="quarter" idx="12"/>
          </p:nvPr>
        </p:nvSpPr>
        <p:spPr>
          <a:xfrm>
            <a:off x="3370263" y="6324600"/>
            <a:ext cx="2403475" cy="190500"/>
          </a:xfrm>
        </p:spPr>
        <p:txBody>
          <a:bodyPr/>
          <a:lstStyle/>
          <a:p>
            <a:r>
              <a:rPr lang="en-US" dirty="0">
                <a:hlinkClick r:id="rId3" action="ppaction://hlinksldjump"/>
              </a:rPr>
              <a:t>Access the text alternative for slide images.</a:t>
            </a:r>
            <a:endParaRPr lang="en-US" dirty="0"/>
          </a:p>
        </p:txBody>
      </p:sp>
    </p:spTree>
    <p:extLst>
      <p:ext uri="{BB962C8B-B14F-4D97-AF65-F5344CB8AC3E}">
        <p14:creationId xmlns:p14="http://schemas.microsoft.com/office/powerpoint/2010/main" val="3557727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5AB5DB-2E7B-4C5C-A627-A94CD8630CE3}"/>
              </a:ext>
            </a:extLst>
          </p:cNvPr>
          <p:cNvSpPr>
            <a:spLocks noGrp="1"/>
          </p:cNvSpPr>
          <p:nvPr>
            <p:ph type="title"/>
          </p:nvPr>
        </p:nvSpPr>
        <p:spPr/>
        <p:txBody>
          <a:bodyPr>
            <a:noAutofit/>
          </a:bodyPr>
          <a:lstStyle/>
          <a:p>
            <a:r>
              <a:rPr lang="en-US" altLang="en-US" dirty="0"/>
              <a:t>How Tasks Vary, and What That Means for </a:t>
            </a:r>
            <a:br>
              <a:rPr lang="en-US" altLang="en-US" dirty="0"/>
            </a:br>
            <a:r>
              <a:rPr lang="en-US" altLang="en-US" dirty="0"/>
              <a:t>Leadership</a:t>
            </a:r>
            <a:endParaRPr lang="en-US" sz="1000" dirty="0"/>
          </a:p>
        </p:txBody>
      </p:sp>
      <p:sp>
        <p:nvSpPr>
          <p:cNvPr id="4" name="Content Placeholder 3">
            <a:extLst>
              <a:ext uri="{FF2B5EF4-FFF2-40B4-BE49-F238E27FC236}">
                <a16:creationId xmlns:a16="http://schemas.microsoft.com/office/drawing/2014/main" id="{9C53EFCD-7291-4388-A10F-DA2E79535E81}"/>
              </a:ext>
            </a:extLst>
          </p:cNvPr>
          <p:cNvSpPr>
            <a:spLocks noGrp="1"/>
          </p:cNvSpPr>
          <p:nvPr>
            <p:ph sz="quarter" idx="11"/>
          </p:nvPr>
        </p:nvSpPr>
        <p:spPr/>
        <p:txBody>
          <a:bodyPr>
            <a:noAutofit/>
          </a:bodyPr>
          <a:lstStyle/>
          <a:p>
            <a:pPr marL="342900" indent="-342900" eaLnBrk="1" hangingPunct="1">
              <a:buFont typeface="Arial" panose="020B0604020202020204" pitchFamily="34" charset="0"/>
              <a:buChar char="•"/>
            </a:pPr>
            <a:r>
              <a:rPr lang="en-US" altLang="en-US" sz="2400" b="1" dirty="0">
                <a:solidFill>
                  <a:srgbClr val="E21A23"/>
                </a:solidFill>
              </a:rPr>
              <a:t>Task autonomy</a:t>
            </a:r>
            <a:r>
              <a:rPr lang="en-US" altLang="en-US" sz="2400" dirty="0"/>
              <a:t>: Degree to which a job provides an individual with some control over what he or she does and how he or she does it.</a:t>
            </a:r>
          </a:p>
          <a:p>
            <a:pPr marL="342900" indent="-342900" eaLnBrk="1" hangingPunct="1">
              <a:buFont typeface="Arial" panose="020B0604020202020204" pitchFamily="34" charset="0"/>
              <a:buChar char="•"/>
            </a:pPr>
            <a:r>
              <a:rPr lang="en-US" altLang="en-US" sz="2400" b="1" dirty="0">
                <a:solidFill>
                  <a:srgbClr val="E21A23"/>
                </a:solidFill>
              </a:rPr>
              <a:t>Task feedback</a:t>
            </a:r>
            <a:r>
              <a:rPr lang="en-US" altLang="en-US" sz="2400" dirty="0"/>
              <a:t>: Degree to which a person accomplishing a task receives information about performance from performing the task itself.</a:t>
            </a:r>
          </a:p>
          <a:p>
            <a:pPr marL="342900" indent="-342900" eaLnBrk="1" hangingPunct="1">
              <a:buFont typeface="Arial" panose="020B0604020202020204" pitchFamily="34" charset="0"/>
              <a:buChar char="•"/>
            </a:pPr>
            <a:r>
              <a:rPr lang="en-US" altLang="en-US" sz="2400" b="1" dirty="0">
                <a:solidFill>
                  <a:srgbClr val="E21A23"/>
                </a:solidFill>
              </a:rPr>
              <a:t>Task</a:t>
            </a:r>
            <a:r>
              <a:rPr lang="en-US" altLang="en-US" sz="2400" dirty="0">
                <a:solidFill>
                  <a:srgbClr val="E21A23"/>
                </a:solidFill>
              </a:rPr>
              <a:t> </a:t>
            </a:r>
            <a:r>
              <a:rPr lang="en-US" altLang="en-US" sz="2400" b="1" dirty="0">
                <a:solidFill>
                  <a:srgbClr val="E21A23"/>
                </a:solidFill>
              </a:rPr>
              <a:t>structure</a:t>
            </a:r>
            <a:r>
              <a:rPr lang="en-US" altLang="en-US" sz="2400" dirty="0"/>
              <a:t>: Degree to which a task is structured or unstructured.</a:t>
            </a:r>
          </a:p>
          <a:p>
            <a:pPr marL="342900" indent="-342900" eaLnBrk="1" hangingPunct="1">
              <a:buFont typeface="Arial" panose="020B0604020202020204" pitchFamily="34" charset="0"/>
              <a:buChar char="•"/>
            </a:pPr>
            <a:r>
              <a:rPr lang="en-US" altLang="en-US" sz="2400" b="1" dirty="0">
                <a:solidFill>
                  <a:srgbClr val="E21A23"/>
                </a:solidFill>
              </a:rPr>
              <a:t>Task interdependence</a:t>
            </a:r>
            <a:r>
              <a:rPr lang="en-US" altLang="en-US" sz="2400" dirty="0"/>
              <a:t>: Degree to which tasks require coordination and synchronization for work groups or teams to accomplish desired goals.</a:t>
            </a:r>
          </a:p>
        </p:txBody>
      </p:sp>
    </p:spTree>
    <p:extLst>
      <p:ext uri="{BB962C8B-B14F-4D97-AF65-F5344CB8AC3E}">
        <p14:creationId xmlns:p14="http://schemas.microsoft.com/office/powerpoint/2010/main" val="589728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B30096C-3BD0-40F4-8496-1EB76266B9F9}"/>
              </a:ext>
            </a:extLst>
          </p:cNvPr>
          <p:cNvSpPr>
            <a:spLocks noGrp="1"/>
          </p:cNvSpPr>
          <p:nvPr>
            <p:ph type="title"/>
          </p:nvPr>
        </p:nvSpPr>
        <p:spPr/>
        <p:txBody>
          <a:bodyPr/>
          <a:lstStyle/>
          <a:p>
            <a:r>
              <a:rPr lang="en-US" altLang="en-US" dirty="0"/>
              <a:t>Problems and Challenges</a:t>
            </a:r>
            <a:endParaRPr lang="en-US" sz="1000" dirty="0"/>
          </a:p>
        </p:txBody>
      </p:sp>
      <p:sp>
        <p:nvSpPr>
          <p:cNvPr id="7" name="Content Placeholder 6">
            <a:extLst>
              <a:ext uri="{FF2B5EF4-FFF2-40B4-BE49-F238E27FC236}">
                <a16:creationId xmlns:a16="http://schemas.microsoft.com/office/drawing/2014/main" id="{95051DE2-6227-478B-BC98-D95A2F84269D}"/>
              </a:ext>
            </a:extLst>
          </p:cNvPr>
          <p:cNvSpPr>
            <a:spLocks noGrp="1"/>
          </p:cNvSpPr>
          <p:nvPr>
            <p:ph sz="quarter" idx="11"/>
          </p:nvPr>
        </p:nvSpPr>
        <p:spPr/>
        <p:txBody>
          <a:bodyPr/>
          <a:lstStyle/>
          <a:p>
            <a:pPr marL="0" indent="0" eaLnBrk="1" hangingPunct="1">
              <a:buNone/>
            </a:pPr>
            <a:r>
              <a:rPr lang="en-US" altLang="en-US" sz="2000" b="1" dirty="0">
                <a:solidFill>
                  <a:srgbClr val="E21A23"/>
                </a:solidFill>
              </a:rPr>
              <a:t>Technical problems</a:t>
            </a:r>
            <a:r>
              <a:rPr lang="en-US" altLang="en-US" dirty="0"/>
              <a:t>: C</a:t>
            </a:r>
            <a:r>
              <a:rPr lang="en-US" altLang="en-US" sz="2000" dirty="0"/>
              <a:t>hallenges for which problem-solving resources already exist.</a:t>
            </a:r>
          </a:p>
          <a:p>
            <a:pPr marL="342900" indent="-342900">
              <a:buFont typeface="Arial" panose="020B0604020202020204" pitchFamily="34" charset="0"/>
              <a:buChar char="•"/>
            </a:pPr>
            <a:r>
              <a:rPr lang="en-US" altLang="en-US" sz="2000" dirty="0"/>
              <a:t>Resources have two aspects: Specialized methods and specialized expertise.</a:t>
            </a:r>
          </a:p>
          <a:p>
            <a:pPr marL="342900" indent="-342900">
              <a:buFont typeface="Arial" panose="020B0604020202020204" pitchFamily="34" charset="0"/>
              <a:buChar char="•"/>
            </a:pPr>
            <a:r>
              <a:rPr lang="en-US" altLang="en-US" sz="2000" dirty="0"/>
              <a:t>Can be solved without changing the nature of the social system in which they occur.</a:t>
            </a:r>
          </a:p>
          <a:p>
            <a:pPr marL="0" indent="0" eaLnBrk="1" hangingPunct="1">
              <a:buNone/>
            </a:pPr>
            <a:endParaRPr lang="en-US" altLang="en-US" sz="2000" b="1" dirty="0">
              <a:solidFill>
                <a:srgbClr val="C30C20"/>
              </a:solidFill>
            </a:endParaRPr>
          </a:p>
          <a:p>
            <a:pPr marL="0" indent="0" eaLnBrk="1" hangingPunct="1">
              <a:buNone/>
            </a:pPr>
            <a:r>
              <a:rPr lang="en-US" altLang="en-US" sz="2000" b="1" dirty="0">
                <a:solidFill>
                  <a:srgbClr val="E21A23"/>
                </a:solidFill>
              </a:rPr>
              <a:t>Adaptive problems</a:t>
            </a:r>
            <a:r>
              <a:rPr lang="en-US" altLang="en-US" sz="2000" dirty="0"/>
              <a:t>: </a:t>
            </a:r>
            <a:r>
              <a:rPr lang="en-US" altLang="en-US" dirty="0"/>
              <a:t>C</a:t>
            </a:r>
            <a:r>
              <a:rPr lang="en-US" altLang="en-US" sz="2000" dirty="0"/>
              <a:t>annot be solved using currently existing resources and ways of thinking.</a:t>
            </a:r>
          </a:p>
          <a:p>
            <a:pPr marL="342900" indent="-342900">
              <a:buFont typeface="Arial" panose="020B0604020202020204" pitchFamily="34" charset="0"/>
              <a:buChar char="•"/>
            </a:pPr>
            <a:r>
              <a:rPr lang="en-US" altLang="en-US" sz="2000" dirty="0"/>
              <a:t>Can be difficult reaching a common definition of what the problem really is.</a:t>
            </a:r>
          </a:p>
          <a:p>
            <a:pPr marL="342900" indent="-342900">
              <a:buFont typeface="Arial" panose="020B0604020202020204" pitchFamily="34" charset="0"/>
              <a:buChar char="•"/>
            </a:pPr>
            <a:r>
              <a:rPr lang="en-US" altLang="en-US" sz="2000" dirty="0"/>
              <a:t>Can be solved only by changing the system itself.</a:t>
            </a:r>
          </a:p>
          <a:p>
            <a:pPr marL="342900" indent="-342900">
              <a:buFont typeface="Arial" panose="020B0604020202020204" pitchFamily="34" charset="0"/>
              <a:buChar char="•"/>
            </a:pPr>
            <a:r>
              <a:rPr lang="en-US" altLang="en-US" sz="2000" dirty="0"/>
              <a:t>Require </a:t>
            </a:r>
            <a:r>
              <a:rPr lang="en-US" altLang="en-US" sz="2000" b="1" dirty="0">
                <a:solidFill>
                  <a:srgbClr val="E21A23"/>
                </a:solidFill>
              </a:rPr>
              <a:t>adaptive leadership </a:t>
            </a:r>
            <a:r>
              <a:rPr lang="en-US" altLang="en-US" sz="2000" dirty="0"/>
              <a:t>for solutions.</a:t>
            </a:r>
          </a:p>
        </p:txBody>
      </p:sp>
    </p:spTree>
    <p:extLst>
      <p:ext uri="{BB962C8B-B14F-4D97-AF65-F5344CB8AC3E}">
        <p14:creationId xmlns:p14="http://schemas.microsoft.com/office/powerpoint/2010/main" val="176489963"/>
      </p:ext>
    </p:extLst>
  </p:cSld>
  <p:clrMapOvr>
    <a:masterClrMapping/>
  </p:clrMapOvr>
</p:sld>
</file>

<file path=ppt/theme/theme1.xml><?xml version="1.0" encoding="utf-8"?>
<a:theme xmlns:a="http://schemas.openxmlformats.org/drawingml/2006/main" name="Title Slides 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84F6219E-3D47-41AC-9893-1108D06AA07D}"/>
    </a:ext>
  </a:extLst>
</a:theme>
</file>

<file path=ppt/theme/theme2.xml><?xml version="1.0" encoding="utf-8"?>
<a:theme xmlns:a="http://schemas.openxmlformats.org/drawingml/2006/main" name="MainContentSlideMaster">
  <a:themeElements>
    <a:clrScheme name="Custom 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E21A2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B385948E-CF34-4CE8-9AC7-28DE40FDC656}"/>
    </a:ext>
  </a:extLst>
</a:theme>
</file>

<file path=ppt/theme/theme3.xml><?xml version="1.0" encoding="utf-8"?>
<a:theme xmlns:a="http://schemas.openxmlformats.org/drawingml/2006/main" name="Closing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FEE61EC3-6634-45B5-BF77-FBC9B835BC79}"/>
    </a:ext>
  </a:extLst>
</a:theme>
</file>

<file path=ppt/theme/theme4.xml><?xml version="1.0" encoding="utf-8"?>
<a:theme xmlns:a="http://schemas.openxmlformats.org/drawingml/2006/main" name="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A15A20A0-BEE6-47A5-BC6B-F87134FBF13C}"/>
    </a:ext>
  </a:extLst>
</a:theme>
</file>

<file path=ppt/theme/theme5.xml><?xml version="1.0" encoding="utf-8"?>
<a:theme xmlns:a="http://schemas.openxmlformats.org/drawingml/2006/main" name="ImageDescriptionAppendixSlideMaster">
  <a:themeElements>
    <a:clrScheme name="Custom 10">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E21A2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22313DF8-AA3F-4A8D-9652-6DDC53D759E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48022EABF1754A9167513451C89C8D" ma:contentTypeVersion="20" ma:contentTypeDescription="Create a new document." ma:contentTypeScope="" ma:versionID="1a2a969a0d5866811ab0a9e97483770a">
  <xsd:schema xmlns:xsd="http://www.w3.org/2001/XMLSchema" xmlns:xs="http://www.w3.org/2001/XMLSchema" xmlns:p="http://schemas.microsoft.com/office/2006/metadata/properties" xmlns:ns2="3b891efd-a537-4e57-a9a6-7bde74ae8a20" xmlns:ns3="b7fbc176-c5f2-4fe2-83e2-528516b9f35d" targetNamespace="http://schemas.microsoft.com/office/2006/metadata/properties" ma:root="true" ma:fieldsID="c0dbe534cd44d978c3fb467922caaec5" ns2:_="" ns3:_="">
    <xsd:import namespace="3b891efd-a537-4e57-a9a6-7bde74ae8a20"/>
    <xsd:import namespace="b7fbc176-c5f2-4fe2-83e2-528516b9f35d"/>
    <xsd:element name="properties">
      <xsd:complexType>
        <xsd:sequence>
          <xsd:element name="documentManagement">
            <xsd:complexType>
              <xsd:all>
                <xsd:element ref="ns2:SharedWithUsers" minOccurs="0"/>
                <xsd:element ref="ns2:SharedWithDetails" minOccurs="0"/>
                <xsd:element ref="ns3:ozku" minOccurs="0"/>
                <xsd:element ref="ns3:Check_x0020_in_x0020_comments" minOccurs="0"/>
                <xsd:element ref="ns3:Check_x0020_in_x0020_comments_x003a_Text"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891efd-a537-4e57-a9a6-7bde74ae8a2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3" nillable="true" ma:displayName="Last Shared By User" ma:description="" ma:internalName="LastSharedByUser" ma:readOnly="true">
      <xsd:simpleType>
        <xsd:restriction base="dms:Note">
          <xsd:maxLength value="255"/>
        </xsd:restriction>
      </xsd:simpleType>
    </xsd:element>
    <xsd:element name="LastSharedByTime" ma:index="14"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7fbc176-c5f2-4fe2-83e2-528516b9f35d" elementFormDefault="qualified">
    <xsd:import namespace="http://schemas.microsoft.com/office/2006/documentManagement/types"/>
    <xsd:import namespace="http://schemas.microsoft.com/office/infopath/2007/PartnerControls"/>
    <xsd:element name="ozku" ma:index="10" nillable="true" ma:displayName="Text" ma:internalName="ozku">
      <xsd:simpleType>
        <xsd:restriction base="dms:Text"/>
      </xsd:simpleType>
    </xsd:element>
    <xsd:element name="Check_x0020_in_x0020_comments" ma:index="11" nillable="true" ma:displayName="Check in comments" ma:description="Check in comments" ma:list="{b7fbc176-c5f2-4fe2-83e2-528516b9f35d}" ma:internalName="Check_x0020_in_x0020_comments" ma:readOnly="false" ma:showField="_UIVersionString">
      <xsd:simpleType>
        <xsd:restriction base="dms:Lookup"/>
      </xsd:simpleType>
    </xsd:element>
    <xsd:element name="Check_x0020_in_x0020_comments_x003a_Text" ma:index="12" nillable="true" ma:displayName="Check in comments:Text" ma:list="{b7fbc176-c5f2-4fe2-83e2-528516b9f35d}" ma:internalName="Check_x0020_in_x0020_comments_x003a_Text" ma:readOnly="true" ma:showField="ozku" ma:web="3b891efd-a537-4e57-a9a6-7bde74ae8a20">
      <xsd:simpleType>
        <xsd:restriction base="dms:Lookup"/>
      </xsd:simpleType>
    </xsd:element>
    <xsd:element name="MediaServiceMetadata" ma:index="15" nillable="true" ma:displayName="MediaServiceMetadata" ma:description="" ma:hidden="true" ma:internalName="MediaServiceMetadata" ma:readOnly="true">
      <xsd:simpleType>
        <xsd:restriction base="dms:Note"/>
      </xsd:simpleType>
    </xsd:element>
    <xsd:element name="MediaServiceFastMetadata" ma:index="16" nillable="true" ma:displayName="MediaServiceFastMetadata" ma:description="" ma:hidden="true" ma:internalName="MediaServiceFastMetadata" ma:readOnly="true">
      <xsd:simpleType>
        <xsd:restriction base="dms:Note"/>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MediaServiceAutoTags" ma:internalName="MediaServiceAutoTags" ma:readOnly="true">
      <xsd:simpleType>
        <xsd:restriction base="dms:Text"/>
      </xsd:simpleType>
    </xsd:element>
    <xsd:element name="MediaServiceLocation" ma:index="19" nillable="true" ma:displayName="MediaServiceLocation" ma:internalName="MediaServiceLocation" ma:readOnly="true">
      <xsd:simpleType>
        <xsd:restriction base="dms:Text"/>
      </xsd:simpleType>
    </xsd:element>
    <xsd:element name="MediaServiceOCR" ma:index="20" nillable="true" ma:displayName="MediaServiceOCR" ma:internalName="MediaServiceOCR" ma:readOnly="true">
      <xsd:simpleType>
        <xsd:restriction base="dms:Note">
          <xsd:maxLength value="255"/>
        </xsd:restriction>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AutoKeyPoints" ma:index="23" nillable="true" ma:displayName="MediaServiceAutoKeyPoints" ma:hidden="true" ma:internalName="MediaServiceAutoKeyPoints" ma:readOnly="true">
      <xsd:simpleType>
        <xsd:restriction base="dms:Note"/>
      </xsd:simpleType>
    </xsd:element>
    <xsd:element name="MediaServiceKeyPoints" ma:index="2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heck_x0020_in_x0020_comments xmlns="b7fbc176-c5f2-4fe2-83e2-528516b9f35d" xsi:nil="true"/>
    <ozku xmlns="b7fbc176-c5f2-4fe2-83e2-528516b9f35d" xsi:nil="true"/>
  </documentManagement>
</p:properties>
</file>

<file path=customXml/itemProps1.xml><?xml version="1.0" encoding="utf-8"?>
<ds:datastoreItem xmlns:ds="http://schemas.openxmlformats.org/officeDocument/2006/customXml" ds:itemID="{C8561711-C3E3-448F-8345-F0320E8A5A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891efd-a537-4e57-a9a6-7bde74ae8a20"/>
    <ds:schemaRef ds:uri="b7fbc176-c5f2-4fe2-83e2-528516b9f3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F939D36-4552-4F17-9FDC-32D03957B0F9}">
  <ds:schemaRefs>
    <ds:schemaRef ds:uri="http://schemas.microsoft.com/sharepoint/v3/contenttype/forms"/>
  </ds:schemaRefs>
</ds:datastoreItem>
</file>

<file path=customXml/itemProps3.xml><?xml version="1.0" encoding="utf-8"?>
<ds:datastoreItem xmlns:ds="http://schemas.openxmlformats.org/officeDocument/2006/customXml" ds:itemID="{4DAEA2D0-9969-4F0E-970A-48D1CC57769C}">
  <ds:schemaRefs>
    <ds:schemaRef ds:uri="3b891efd-a537-4e57-a9a6-7bde74ae8a20"/>
    <ds:schemaRef ds:uri="http://schemas.microsoft.com/office/2006/documentManagement/types"/>
    <ds:schemaRef ds:uri="b7fbc176-c5f2-4fe2-83e2-528516b9f35d"/>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2107</TotalTime>
  <Words>2128</Words>
  <Application>Microsoft Office PowerPoint</Application>
  <PresentationFormat>On-screen Show (4:3)</PresentationFormat>
  <Paragraphs>214</Paragraphs>
  <Slides>34</Slides>
  <Notes>0</Notes>
  <HiddenSlides>4</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34</vt:i4>
      </vt:variant>
    </vt:vector>
  </HeadingPairs>
  <TitlesOfParts>
    <vt:vector size="41" baseType="lpstr">
      <vt:lpstr>Arial</vt:lpstr>
      <vt:lpstr>Calibri</vt:lpstr>
      <vt:lpstr>Title Slides Master</vt:lpstr>
      <vt:lpstr>MainContentSlideMaster</vt:lpstr>
      <vt:lpstr>ClosingMaster</vt:lpstr>
      <vt:lpstr>DividerSlideMaster</vt:lpstr>
      <vt:lpstr>ImageDescriptionAppendixSlideMaster</vt:lpstr>
      <vt:lpstr>Chapter 14</vt:lpstr>
      <vt:lpstr>Chapter Outline</vt:lpstr>
      <vt:lpstr>The Situation</vt:lpstr>
      <vt:lpstr>Introduction 1</vt:lpstr>
      <vt:lpstr>Introduction 2</vt:lpstr>
      <vt:lpstr>Introduction 3</vt:lpstr>
      <vt:lpstr>Figure 14.1: An Expanded Leader-Follower-Situation Model</vt:lpstr>
      <vt:lpstr>How Tasks Vary, and What That Means for  Leadership</vt:lpstr>
      <vt:lpstr>Problems and Challenges</vt:lpstr>
      <vt:lpstr> From the Industrial Age to the Information Age 1</vt:lpstr>
      <vt:lpstr> From the Industrial Age to the Information Age 2</vt:lpstr>
      <vt:lpstr>The Formal Organization 1</vt:lpstr>
      <vt:lpstr>The Formal Organization 2</vt:lpstr>
      <vt:lpstr> The Informal Organization: Organizational Culture 1</vt:lpstr>
      <vt:lpstr>Some Questions That Define Organizational Culture</vt:lpstr>
      <vt:lpstr> The Informal Organization: Organizational Culture 2</vt:lpstr>
      <vt:lpstr> Figure 14.2: The Competing Values Framework</vt:lpstr>
      <vt:lpstr>The Competing Values Framework</vt:lpstr>
      <vt:lpstr>Table 14.3: Contributions to Organizational Effectiveness of Organizational Culture Emphases</vt:lpstr>
      <vt:lpstr>An Afterthought on Organizational Issues for Students and Young Leaders</vt:lpstr>
      <vt:lpstr>The Environment</vt:lpstr>
      <vt:lpstr>Figure 14.3: Contrasting Different Environments in the Situational Level</vt:lpstr>
      <vt:lpstr>Leading across Societal Cultures</vt:lpstr>
      <vt:lpstr>The GLOBE Study 1</vt:lpstr>
      <vt:lpstr>The GLOBE Study 2</vt:lpstr>
      <vt:lpstr>Leader Attributes and Behaviors Universally Viewed as Positive</vt:lpstr>
      <vt:lpstr>Leader Attributes and Behaviors Universally Viewed as Negative</vt:lpstr>
      <vt:lpstr>Examples of Leader Behaviors and Attributes That are Culturally Contingent</vt:lpstr>
      <vt:lpstr>Summary</vt:lpstr>
      <vt:lpstr>End of Main Content</vt:lpstr>
      <vt:lpstr>Accessibility Content: Text Alternatives for Images</vt:lpstr>
      <vt:lpstr>Figure 14.1: An Expanded Leader-Follower-Situation Model - Text Alternative</vt:lpstr>
      <vt:lpstr>Figure 14.2: The Competing Values Framework - Text Alternative</vt:lpstr>
      <vt:lpstr>Figure 14.3: Contrasting Different Environments in the Situational Level - Text Alternative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14</dc:title>
  <dc:creator>ansrsource_17</dc:creator>
  <cp:lastModifiedBy>Ansrsource001</cp:lastModifiedBy>
  <cp:revision>58</cp:revision>
  <dcterms:created xsi:type="dcterms:W3CDTF">2020-12-01T12:53:58Z</dcterms:created>
  <dcterms:modified xsi:type="dcterms:W3CDTF">2020-12-16T03:27:08Z</dcterms:modified>
</cp:coreProperties>
</file>